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4"/>
  </p:sldMasterIdLst>
  <p:notesMasterIdLst>
    <p:notesMasterId r:id="rId19"/>
  </p:notesMasterIdLst>
  <p:handoutMasterIdLst>
    <p:handoutMasterId r:id="rId20"/>
  </p:handoutMasterIdLst>
  <p:sldIdLst>
    <p:sldId id="276" r:id="rId5"/>
    <p:sldId id="266" r:id="rId6"/>
    <p:sldId id="279" r:id="rId7"/>
    <p:sldId id="296" r:id="rId8"/>
    <p:sldId id="262" r:id="rId9"/>
    <p:sldId id="278" r:id="rId10"/>
    <p:sldId id="281" r:id="rId11"/>
    <p:sldId id="300" r:id="rId12"/>
    <p:sldId id="261" r:id="rId13"/>
    <p:sldId id="267" r:id="rId14"/>
    <p:sldId id="286" r:id="rId15"/>
    <p:sldId id="268" r:id="rId16"/>
    <p:sldId id="274" r:id="rId17"/>
    <p:sldId id="282"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330" y="67"/>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D50110E-E90E-4698-A64A-520C8CB9A46C}" type="datetimeFigureOut">
              <a:rPr lang="en-US" smtClean="0"/>
              <a:pPr/>
              <a:t>4/27/2018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E401F092-781F-481D-8560-C3CA119C04EB}" type="slidenum">
              <a:rPr lang="en-US" smtClean="0"/>
              <a:pPr/>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AD28609-9A55-4262-8FAF-E74544D0E326}" type="datetimeFigureOut">
              <a:rPr lang="en-US" smtClean="0"/>
              <a:pPr/>
              <a:t>4/27/2018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9880503-7F7B-4179-812D-DEF01649C4B9}" type="slidenum">
              <a:rPr lang="en-US" smtClean="0"/>
              <a:pPr/>
              <a:t>‹#›</a:t>
            </a:fld>
            <a:endParaRPr lang="en-US"/>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AFE2BD9-2F3A-4968-B926-BA0B7F8D1824}" type="datetime1">
              <a:rPr lang="en-US" smtClean="0"/>
              <a:t>4/27/2018</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a:t>This is a generic PPT available on OCA's website </a:t>
            </a: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7A4060A-A6F8-45E8-AA9A-7923F0CBEFE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AB9DEE2-4A53-41E4-B951-8FB424240670}" type="datetime1">
              <a:rPr lang="en-US" smtClean="0"/>
              <a:t>4/27/2018</a:t>
            </a:fld>
            <a:endParaRPr lang="en-US"/>
          </a:p>
        </p:txBody>
      </p:sp>
      <p:sp>
        <p:nvSpPr>
          <p:cNvPr id="5" name="Footer Placeholder 4"/>
          <p:cNvSpPr>
            <a:spLocks noGrp="1"/>
          </p:cNvSpPr>
          <p:nvPr>
            <p:ph type="ftr" sz="quarter" idx="11"/>
          </p:nvPr>
        </p:nvSpPr>
        <p:spPr/>
        <p:txBody>
          <a:bodyPr/>
          <a:lstStyle/>
          <a:p>
            <a:r>
              <a:rPr lang="en-US"/>
              <a:t>This is a generic PPT available on OCA's website </a:t>
            </a:r>
          </a:p>
        </p:txBody>
      </p:sp>
      <p:sp>
        <p:nvSpPr>
          <p:cNvPr id="6" name="Slide Number Placeholder 5"/>
          <p:cNvSpPr>
            <a:spLocks noGrp="1"/>
          </p:cNvSpPr>
          <p:nvPr>
            <p:ph type="sldNum" sz="quarter" idx="12"/>
          </p:nvPr>
        </p:nvSpPr>
        <p:spPr/>
        <p:txBody>
          <a:bodyPr/>
          <a:lstStyle/>
          <a:p>
            <a:fld id="{A7A4060A-A6F8-45E8-AA9A-7923F0CBEF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7AD4E46-773D-40CB-A790-A2EDAEA55BB3}" type="datetime1">
              <a:rPr lang="en-US" smtClean="0"/>
              <a:t>4/27/2018</a:t>
            </a:fld>
            <a:endParaRPr lang="en-US"/>
          </a:p>
        </p:txBody>
      </p:sp>
      <p:sp>
        <p:nvSpPr>
          <p:cNvPr id="5" name="Footer Placeholder 4"/>
          <p:cNvSpPr>
            <a:spLocks noGrp="1"/>
          </p:cNvSpPr>
          <p:nvPr>
            <p:ph type="ftr" sz="quarter" idx="11"/>
          </p:nvPr>
        </p:nvSpPr>
        <p:spPr>
          <a:xfrm>
            <a:off x="457201" y="6248207"/>
            <a:ext cx="5573483" cy="365125"/>
          </a:xfrm>
        </p:spPr>
        <p:txBody>
          <a:bodyPr/>
          <a:lstStyle/>
          <a:p>
            <a:r>
              <a:rPr lang="en-US"/>
              <a:t>This is a generic PPT available on OCA's website </a:t>
            </a: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A7A4060A-A6F8-45E8-AA9A-7923F0CBEFE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F874012C-7B70-4003-B798-AB898AB6CEC7}" type="datetime1">
              <a:rPr lang="en-US" smtClean="0"/>
              <a:t>4/27/2018</a:t>
            </a:fld>
            <a:endParaRPr lang="en-US"/>
          </a:p>
        </p:txBody>
      </p:sp>
      <p:sp>
        <p:nvSpPr>
          <p:cNvPr id="5" name="Footer Placeholder 4"/>
          <p:cNvSpPr>
            <a:spLocks noGrp="1"/>
          </p:cNvSpPr>
          <p:nvPr>
            <p:ph type="ftr" sz="quarter" idx="11"/>
          </p:nvPr>
        </p:nvSpPr>
        <p:spPr/>
        <p:txBody>
          <a:bodyPr/>
          <a:lstStyle/>
          <a:p>
            <a:r>
              <a:rPr lang="en-US"/>
              <a:t>This is a generic PPT available on OCA's website </a:t>
            </a: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7A4060A-A6F8-45E8-AA9A-7923F0CBEFE7}"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036ACF72-AF88-427E-A855-0D8E760144F7}" type="datetime1">
              <a:rPr lang="en-US" smtClean="0"/>
              <a:t>4/27/2018</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7A4060A-A6F8-45E8-AA9A-7923F0CBEFE7}" type="slidenum">
              <a:rPr lang="en-US" smtClean="0"/>
              <a:pPr/>
              <a:t>‹#›</a:t>
            </a:fld>
            <a:endParaRPr lang="en-US"/>
          </a:p>
        </p:txBody>
      </p:sp>
      <p:sp>
        <p:nvSpPr>
          <p:cNvPr id="14" name="Footer Placeholder 13"/>
          <p:cNvSpPr>
            <a:spLocks noGrp="1"/>
          </p:cNvSpPr>
          <p:nvPr>
            <p:ph type="ftr" sz="quarter" idx="12"/>
          </p:nvPr>
        </p:nvSpPr>
        <p:spPr/>
        <p:txBody>
          <a:bodyPr/>
          <a:lstStyle/>
          <a:p>
            <a:r>
              <a:rPr lang="en-US"/>
              <a:t>This is a generic PPT available on OCA's website </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31614E3D-F70A-468A-BA73-3F3588064F5D}" type="datetime1">
              <a:rPr lang="en-US" smtClean="0"/>
              <a:t>4/27/2018</a:t>
            </a:fld>
            <a:endParaRPr lang="en-US"/>
          </a:p>
        </p:txBody>
      </p:sp>
      <p:sp>
        <p:nvSpPr>
          <p:cNvPr id="10" name="Slide Number Placeholder 9"/>
          <p:cNvSpPr>
            <a:spLocks noGrp="1"/>
          </p:cNvSpPr>
          <p:nvPr>
            <p:ph type="sldNum" sz="quarter" idx="16"/>
          </p:nvPr>
        </p:nvSpPr>
        <p:spPr/>
        <p:txBody>
          <a:bodyPr rtlCol="0"/>
          <a:lstStyle/>
          <a:p>
            <a:fld id="{A7A4060A-A6F8-45E8-AA9A-7923F0CBEFE7}" type="slidenum">
              <a:rPr lang="en-US" smtClean="0"/>
              <a:pPr/>
              <a:t>‹#›</a:t>
            </a:fld>
            <a:endParaRPr lang="en-US"/>
          </a:p>
        </p:txBody>
      </p:sp>
      <p:sp>
        <p:nvSpPr>
          <p:cNvPr id="12" name="Footer Placeholder 11"/>
          <p:cNvSpPr>
            <a:spLocks noGrp="1"/>
          </p:cNvSpPr>
          <p:nvPr>
            <p:ph type="ftr" sz="quarter" idx="17"/>
          </p:nvPr>
        </p:nvSpPr>
        <p:spPr/>
        <p:txBody>
          <a:bodyPr rtlCol="0"/>
          <a:lstStyle/>
          <a:p>
            <a:r>
              <a:rPr lang="en-US"/>
              <a:t>This is a generic PPT available on OCA's website </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CEDD0A42-DC38-4FE6-86E0-84574D23AF8A}" type="datetime1">
              <a:rPr lang="en-US" smtClean="0"/>
              <a:t>4/27/2018</a:t>
            </a:fld>
            <a:endParaRPr lang="en-US"/>
          </a:p>
        </p:txBody>
      </p:sp>
      <p:sp>
        <p:nvSpPr>
          <p:cNvPr id="12" name="Slide Number Placeholder 11"/>
          <p:cNvSpPr>
            <a:spLocks noGrp="1"/>
          </p:cNvSpPr>
          <p:nvPr>
            <p:ph type="sldNum" sz="quarter" idx="16"/>
          </p:nvPr>
        </p:nvSpPr>
        <p:spPr/>
        <p:txBody>
          <a:bodyPr rtlCol="0"/>
          <a:lstStyle/>
          <a:p>
            <a:fld id="{A7A4060A-A6F8-45E8-AA9A-7923F0CBEFE7}" type="slidenum">
              <a:rPr lang="en-US" smtClean="0"/>
              <a:pPr/>
              <a:t>‹#›</a:t>
            </a:fld>
            <a:endParaRPr lang="en-US"/>
          </a:p>
        </p:txBody>
      </p:sp>
      <p:sp>
        <p:nvSpPr>
          <p:cNvPr id="14" name="Footer Placeholder 13"/>
          <p:cNvSpPr>
            <a:spLocks noGrp="1"/>
          </p:cNvSpPr>
          <p:nvPr>
            <p:ph type="ftr" sz="quarter" idx="17"/>
          </p:nvPr>
        </p:nvSpPr>
        <p:spPr/>
        <p:txBody>
          <a:bodyPr rtlCol="0"/>
          <a:lstStyle/>
          <a:p>
            <a:r>
              <a:rPr lang="en-US"/>
              <a:t>This is a generic PPT available on OCA's website </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7656CAB-AC3B-4FD3-9CFE-6978BE0A0EC3}" type="datetime1">
              <a:rPr lang="en-US" smtClean="0"/>
              <a:t>4/27/2018</a:t>
            </a:fld>
            <a:endParaRPr lang="en-US"/>
          </a:p>
        </p:txBody>
      </p:sp>
      <p:sp>
        <p:nvSpPr>
          <p:cNvPr id="4" name="Footer Placeholder 3"/>
          <p:cNvSpPr>
            <a:spLocks noGrp="1"/>
          </p:cNvSpPr>
          <p:nvPr>
            <p:ph type="ftr" sz="quarter" idx="11"/>
          </p:nvPr>
        </p:nvSpPr>
        <p:spPr/>
        <p:txBody>
          <a:bodyPr/>
          <a:lstStyle/>
          <a:p>
            <a:r>
              <a:rPr lang="en-US"/>
              <a:t>This is a generic PPT available on OCA's website </a:t>
            </a: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7A4060A-A6F8-45E8-AA9A-7923F0CBEF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051EB7-A7D7-49FC-AF31-B0C553C1A647}" type="datetime1">
              <a:rPr lang="en-US" smtClean="0"/>
              <a:t>4/27/2018</a:t>
            </a:fld>
            <a:endParaRPr lang="en-US"/>
          </a:p>
        </p:txBody>
      </p:sp>
      <p:sp>
        <p:nvSpPr>
          <p:cNvPr id="3" name="Footer Placeholder 2"/>
          <p:cNvSpPr>
            <a:spLocks noGrp="1"/>
          </p:cNvSpPr>
          <p:nvPr>
            <p:ph type="ftr" sz="quarter" idx="11"/>
          </p:nvPr>
        </p:nvSpPr>
        <p:spPr/>
        <p:txBody>
          <a:bodyPr/>
          <a:lstStyle/>
          <a:p>
            <a:r>
              <a:rPr lang="en-US"/>
              <a:t>This is a generic PPT available on OCA's website </a:t>
            </a: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7A4060A-A6F8-45E8-AA9A-7923F0CBEF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E01EDECF-DC20-4849-AD59-480630F994D1}" type="datetime1">
              <a:rPr lang="en-US" smtClean="0"/>
              <a:t>4/27/2018</a:t>
            </a:fld>
            <a:endParaRPr lang="en-US"/>
          </a:p>
        </p:txBody>
      </p:sp>
      <p:sp>
        <p:nvSpPr>
          <p:cNvPr id="6" name="Footer Placeholder 5"/>
          <p:cNvSpPr>
            <a:spLocks noGrp="1"/>
          </p:cNvSpPr>
          <p:nvPr>
            <p:ph type="ftr" sz="quarter" idx="11"/>
          </p:nvPr>
        </p:nvSpPr>
        <p:spPr/>
        <p:txBody>
          <a:bodyPr/>
          <a:lstStyle/>
          <a:p>
            <a:r>
              <a:rPr lang="en-US"/>
              <a:t>This is a generic PPT available on OCA's website </a:t>
            </a: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7A4060A-A6F8-45E8-AA9A-7923F0CBEFE7}"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EF271B19-AAFF-40BB-B535-5E8AF7AF3869}" type="datetime1">
              <a:rPr lang="en-US" smtClean="0"/>
              <a:t>4/27/2018</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A7A4060A-A6F8-45E8-AA9A-7923F0CBEFE7}"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r>
              <a:rPr lang="en-US"/>
              <a:t>This is a generic PPT available on OCA's website </a:t>
            </a: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80AD43DE-6C17-4FCE-A073-A767FABF93BB}" type="datetime1">
              <a:rPr lang="en-US" smtClean="0"/>
              <a:t>4/27/2018</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a:t>This is a generic PPT available on OCA's website </a:t>
            </a: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7A4060A-A6F8-45E8-AA9A-7923F0CBEF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image" Target="http://apnasheharonline.com/wp-content/uploads/2014/05/mobile-icon.jpg" TargetMode="External"/><Relationship Id="rId3" Type="http://schemas.openxmlformats.org/officeDocument/2006/relationships/image" Target="http://dreadsclothing.com/wp-content/uploads/2013/02/fill-out-form.jpg" TargetMode="External"/><Relationship Id="rId7" Type="http://schemas.openxmlformats.org/officeDocument/2006/relationships/image" Target="../media/image8.jpeg"/><Relationship Id="rId2" Type="http://schemas.openxmlformats.org/officeDocument/2006/relationships/image" Target="../media/image6.jpeg"/><Relationship Id="rId1" Type="http://schemas.openxmlformats.org/officeDocument/2006/relationships/slideLayout" Target="../slideLayouts/slideLayout6.xml"/><Relationship Id="rId6" Type="http://schemas.openxmlformats.org/officeDocument/2006/relationships/hyperlink" Target="mailto:claims@oca125.com" TargetMode="External"/><Relationship Id="rId5" Type="http://schemas.openxmlformats.org/officeDocument/2006/relationships/image" Target="https://www.symplicity.com/assets/icon_-_Product_Features_-_Computer_Interface.png" TargetMode="Externa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secure.myrsc.com/" TargetMode="Externa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6.xml"/><Relationship Id="rId4" Type="http://schemas.openxmlformats.org/officeDocument/2006/relationships/image" Target="../media/image15.jpeg"/></Relationships>
</file>

<file path=ppt/slides/_rels/slide13.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33400" y="2743200"/>
            <a:ext cx="8153400" cy="1673225"/>
          </a:xfrm>
        </p:spPr>
        <p:txBody>
          <a:bodyPr>
            <a:normAutofit/>
          </a:bodyPr>
          <a:lstStyle/>
          <a:p>
            <a:pPr algn="just"/>
            <a:r>
              <a:rPr lang="en-US" sz="2100" dirty="0"/>
              <a:t>This brochure is designed to give you only the highlights of your Plan with OCA. For a complete description of the terms and conditions, please refer to the Summary Plan Description/Plan Information Summary which is the legal document governing this plan.</a:t>
            </a:r>
          </a:p>
          <a:p>
            <a:endParaRPr lang="en-US" dirty="0"/>
          </a:p>
        </p:txBody>
      </p:sp>
      <p:sp>
        <p:nvSpPr>
          <p:cNvPr id="3" name="Title 2"/>
          <p:cNvSpPr>
            <a:spLocks noGrp="1"/>
          </p:cNvSpPr>
          <p:nvPr>
            <p:ph type="title"/>
          </p:nvPr>
        </p:nvSpPr>
        <p:spPr>
          <a:xfrm>
            <a:off x="1371600" y="1600200"/>
            <a:ext cx="7772400" cy="990600"/>
          </a:xfrm>
          <a:solidFill>
            <a:schemeClr val="accent1"/>
          </a:solidFill>
        </p:spPr>
        <p:txBody>
          <a:bodyPr>
            <a:normAutofit/>
          </a:bodyPr>
          <a:lstStyle/>
          <a:p>
            <a:r>
              <a:rPr lang="en-US" sz="3600" dirty="0"/>
              <a:t>FSA Employee Guide</a:t>
            </a:r>
          </a:p>
        </p:txBody>
      </p:sp>
      <p:pic>
        <p:nvPicPr>
          <p:cNvPr id="8" name="Picture 7">
            <a:extLst>
              <a:ext uri="{FF2B5EF4-FFF2-40B4-BE49-F238E27FC236}">
                <a16:creationId xmlns:a16="http://schemas.microsoft.com/office/drawing/2014/main" id="{05B5DFB6-BADC-4477-B135-3A616DF7D4E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32971" y="4991812"/>
            <a:ext cx="6678058" cy="1232873"/>
          </a:xfrm>
          <a:prstGeom prst="rect">
            <a:avLst/>
          </a:prstGeom>
        </p:spPr>
      </p:pic>
      <p:sp>
        <p:nvSpPr>
          <p:cNvPr id="4" name="Slide Number Placeholder 3">
            <a:extLst>
              <a:ext uri="{FF2B5EF4-FFF2-40B4-BE49-F238E27FC236}">
                <a16:creationId xmlns:a16="http://schemas.microsoft.com/office/drawing/2014/main" id="{A023ACC1-27A1-4C30-AB5F-178E538FACC0}"/>
              </a:ext>
            </a:extLst>
          </p:cNvPr>
          <p:cNvSpPr>
            <a:spLocks noGrp="1"/>
          </p:cNvSpPr>
          <p:nvPr>
            <p:ph type="sldNum" sz="quarter" idx="11"/>
          </p:nvPr>
        </p:nvSpPr>
        <p:spPr/>
        <p:txBody>
          <a:bodyPr/>
          <a:lstStyle/>
          <a:p>
            <a:fld id="{A7A4060A-A6F8-45E8-AA9A-7923F0CBEFE7}" type="slidenum">
              <a:rPr lang="en-US" smtClean="0"/>
              <a:pPr/>
              <a:t>1</a:t>
            </a:fld>
            <a:endParaRPr lang="en-US" dirty="0"/>
          </a:p>
        </p:txBody>
      </p:sp>
      <p:sp>
        <p:nvSpPr>
          <p:cNvPr id="6" name="TextBox 5">
            <a:extLst>
              <a:ext uri="{FF2B5EF4-FFF2-40B4-BE49-F238E27FC236}">
                <a16:creationId xmlns:a16="http://schemas.microsoft.com/office/drawing/2014/main" id="{3E64232F-039C-4F79-AF52-4A1C908621FF}"/>
              </a:ext>
            </a:extLst>
          </p:cNvPr>
          <p:cNvSpPr txBox="1"/>
          <p:nvPr/>
        </p:nvSpPr>
        <p:spPr>
          <a:xfrm>
            <a:off x="1436914" y="954833"/>
            <a:ext cx="6474115" cy="645367"/>
          </a:xfrm>
          <a:prstGeom prst="rect">
            <a:avLst/>
          </a:prstGeom>
          <a:noFill/>
        </p:spPr>
        <p:txBody>
          <a:bodyPr wrap="square" rtlCol="0">
            <a:spAutoFit/>
          </a:bodyPr>
          <a:lstStyle/>
          <a:p>
            <a:r>
              <a:rPr lang="en-US" sz="3600" dirty="0">
                <a:solidFill>
                  <a:schemeClr val="bg1">
                    <a:lumMod val="50000"/>
                  </a:schemeClr>
                </a:solidFill>
              </a:rPr>
              <a:t>Company Name</a:t>
            </a:r>
          </a:p>
        </p:txBody>
      </p:sp>
      <p:sp>
        <p:nvSpPr>
          <p:cNvPr id="7" name="TextBox 6">
            <a:extLst>
              <a:ext uri="{FF2B5EF4-FFF2-40B4-BE49-F238E27FC236}">
                <a16:creationId xmlns:a16="http://schemas.microsoft.com/office/drawing/2014/main" id="{0A4133C3-D574-4B74-BF25-F95B83DA70C5}"/>
              </a:ext>
            </a:extLst>
          </p:cNvPr>
          <p:cNvSpPr txBox="1"/>
          <p:nvPr/>
        </p:nvSpPr>
        <p:spPr>
          <a:xfrm>
            <a:off x="7156580" y="130629"/>
            <a:ext cx="1772816" cy="369332"/>
          </a:xfrm>
          <a:prstGeom prst="rect">
            <a:avLst/>
          </a:prstGeom>
          <a:noFill/>
        </p:spPr>
        <p:txBody>
          <a:bodyPr wrap="square" rtlCol="0">
            <a:spAutoFit/>
          </a:bodyPr>
          <a:lstStyle/>
          <a:p>
            <a:pPr algn="r"/>
            <a:r>
              <a:rPr lang="en-US" dirty="0"/>
              <a:t>2018</a:t>
            </a:r>
          </a:p>
        </p:txBody>
      </p:sp>
      <p:sp>
        <p:nvSpPr>
          <p:cNvPr id="5" name="Footer Placeholder 4">
            <a:extLst>
              <a:ext uri="{FF2B5EF4-FFF2-40B4-BE49-F238E27FC236}">
                <a16:creationId xmlns:a16="http://schemas.microsoft.com/office/drawing/2014/main" id="{33596821-6A36-4E2B-A9EB-AD5DBC10C8F8}"/>
              </a:ext>
            </a:extLst>
          </p:cNvPr>
          <p:cNvSpPr>
            <a:spLocks noGrp="1"/>
          </p:cNvSpPr>
          <p:nvPr>
            <p:ph type="ftr" sz="quarter" idx="12"/>
          </p:nvPr>
        </p:nvSpPr>
        <p:spPr/>
        <p:txBody>
          <a:bodyPr/>
          <a:lstStyle/>
          <a:p>
            <a:r>
              <a:rPr lang="en-US"/>
              <a:t>This is a generic PPT available on OCA's website </a:t>
            </a:r>
          </a:p>
        </p:txBody>
      </p:sp>
    </p:spTree>
    <p:extLst>
      <p:ext uri="{BB962C8B-B14F-4D97-AF65-F5344CB8AC3E}">
        <p14:creationId xmlns:p14="http://schemas.microsoft.com/office/powerpoint/2010/main" val="2035472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dreadsclothing.com/wp-content/uploads/2013/02/fill-out-form.jpg"/>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228600" y="1676400"/>
            <a:ext cx="1711325" cy="169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04800" y="228600"/>
            <a:ext cx="8686800" cy="990600"/>
          </a:xfrm>
        </p:spPr>
        <p:txBody>
          <a:bodyPr>
            <a:normAutofit/>
          </a:bodyPr>
          <a:lstStyle/>
          <a:p>
            <a:r>
              <a:rPr lang="en-US"/>
              <a:t>How to submit a claim to OCA?</a:t>
            </a:r>
          </a:p>
        </p:txBody>
      </p:sp>
      <p:pic>
        <p:nvPicPr>
          <p:cNvPr id="3075" name="Picture 3" descr="https://www.symplicity.com/assets/icon_-_Product_Features_-_Computer_Interface.png"/>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424656" y="3657600"/>
            <a:ext cx="1319212" cy="131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939925" y="1752600"/>
            <a:ext cx="6553200" cy="1477328"/>
          </a:xfrm>
          <a:prstGeom prst="rect">
            <a:avLst/>
          </a:prstGeom>
          <a:noFill/>
        </p:spPr>
        <p:txBody>
          <a:bodyPr wrap="square" rtlCol="0">
            <a:spAutoFit/>
          </a:bodyPr>
          <a:lstStyle/>
          <a:p>
            <a:r>
              <a:rPr lang="en-US" b="1" dirty="0">
                <a:solidFill>
                  <a:srgbClr val="002060"/>
                </a:solidFill>
                <a:latin typeface="Calibri Light" panose="020F0302020204030204" pitchFamily="34" charset="0"/>
              </a:rPr>
              <a:t>Paper Claim Form</a:t>
            </a:r>
          </a:p>
          <a:p>
            <a:r>
              <a:rPr lang="en-US" dirty="0">
                <a:latin typeface="Calibri Light" panose="020F0302020204030204" pitchFamily="34" charset="0"/>
              </a:rPr>
              <a:t>Mail, fax, or email the copy of your Explanation of Benefits (EOB) with a completed OCA claim form. This can be mailed to 3705 Quakerbridge Rd, Suite 216, Mercerville, NJ 08619. It can also be faxed to 609-514-2778 or emailed to </a:t>
            </a:r>
            <a:r>
              <a:rPr lang="en-US" dirty="0">
                <a:latin typeface="Calibri Light" panose="020F0302020204030204" pitchFamily="34" charset="0"/>
                <a:hlinkClick r:id="rId6"/>
              </a:rPr>
              <a:t>claims@oca125.com</a:t>
            </a:r>
            <a:r>
              <a:rPr lang="en-US" dirty="0">
                <a:latin typeface="Calibri Light" panose="020F0302020204030204" pitchFamily="34" charset="0"/>
              </a:rPr>
              <a:t> </a:t>
            </a:r>
          </a:p>
        </p:txBody>
      </p:sp>
      <p:pic>
        <p:nvPicPr>
          <p:cNvPr id="3076" name="Picture 4" descr="http://apnasheharonline.com/wp-content/uploads/2014/05/mobile-icon.jpg"/>
          <p:cNvPicPr>
            <a:picLocks noChangeAspect="1" noChangeArrowheads="1"/>
          </p:cNvPicPr>
          <p:nvPr/>
        </p:nvPicPr>
        <p:blipFill>
          <a:blip r:embed="rId7" r:link="rId8" cstate="print">
            <a:extLst>
              <a:ext uri="{28A0092B-C50C-407E-A947-70E740481C1C}">
                <a14:useLocalDpi xmlns:a14="http://schemas.microsoft.com/office/drawing/2010/main" val="0"/>
              </a:ext>
            </a:extLst>
          </a:blip>
          <a:srcRect/>
          <a:stretch>
            <a:fillRect/>
          </a:stretch>
        </p:blipFill>
        <p:spPr bwMode="auto">
          <a:xfrm>
            <a:off x="424656" y="5259387"/>
            <a:ext cx="1323975"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1939925" y="3577748"/>
            <a:ext cx="6553200" cy="1477328"/>
          </a:xfrm>
          <a:prstGeom prst="rect">
            <a:avLst/>
          </a:prstGeom>
          <a:noFill/>
        </p:spPr>
        <p:txBody>
          <a:bodyPr wrap="square" rtlCol="0">
            <a:spAutoFit/>
          </a:bodyPr>
          <a:lstStyle/>
          <a:p>
            <a:r>
              <a:rPr lang="en-US" b="1">
                <a:solidFill>
                  <a:srgbClr val="002060"/>
                </a:solidFill>
                <a:latin typeface="Calibri Light" panose="020F0302020204030204" pitchFamily="34" charset="0"/>
              </a:rPr>
              <a:t>Online Claim Form</a:t>
            </a:r>
          </a:p>
          <a:p>
            <a:r>
              <a:rPr lang="en-US">
                <a:latin typeface="Calibri Light" panose="020F0302020204030204" pitchFamily="34" charset="0"/>
              </a:rPr>
              <a:t>Employees can file/submit claims directly through OCA’s secure portal, myRSC. </a:t>
            </a:r>
            <a:endParaRPr lang="en-US" b="1">
              <a:solidFill>
                <a:srgbClr val="002060"/>
              </a:solidFill>
              <a:latin typeface="Calibri Light" panose="020F0302020204030204" pitchFamily="34" charset="0"/>
            </a:endParaRPr>
          </a:p>
          <a:p>
            <a:endParaRPr lang="en-US" b="1">
              <a:solidFill>
                <a:srgbClr val="002060"/>
              </a:solidFill>
              <a:latin typeface="Calibri Light" panose="020F0302020204030204" pitchFamily="34" charset="0"/>
            </a:endParaRPr>
          </a:p>
          <a:p>
            <a:endParaRPr lang="en-US" b="1">
              <a:solidFill>
                <a:srgbClr val="002060"/>
              </a:solidFill>
              <a:latin typeface="Calibri Light" panose="020F0302020204030204" pitchFamily="34" charset="0"/>
            </a:endParaRPr>
          </a:p>
        </p:txBody>
      </p:sp>
      <p:sp>
        <p:nvSpPr>
          <p:cNvPr id="9" name="TextBox 8"/>
          <p:cNvSpPr txBox="1"/>
          <p:nvPr/>
        </p:nvSpPr>
        <p:spPr>
          <a:xfrm>
            <a:off x="1926070" y="5259386"/>
            <a:ext cx="6553200" cy="1754326"/>
          </a:xfrm>
          <a:prstGeom prst="rect">
            <a:avLst/>
          </a:prstGeom>
          <a:noFill/>
        </p:spPr>
        <p:txBody>
          <a:bodyPr wrap="square" rtlCol="0">
            <a:spAutoFit/>
          </a:bodyPr>
          <a:lstStyle/>
          <a:p>
            <a:r>
              <a:rPr lang="en-US" b="1">
                <a:solidFill>
                  <a:srgbClr val="002060"/>
                </a:solidFill>
                <a:latin typeface="Calibri Light" panose="020F0302020204030204" pitchFamily="34" charset="0"/>
              </a:rPr>
              <a:t>Mobile Claim Form</a:t>
            </a:r>
          </a:p>
          <a:p>
            <a:r>
              <a:rPr lang="en-US">
                <a:latin typeface="Calibri Light" panose="020F0302020204030204" pitchFamily="34" charset="0"/>
              </a:rPr>
              <a:t>Employees can file/submit claims using OCA’s  mobile app. It’s available in the iTunes Store and Google Play.  Simply take a photo of the EOB and file your claim within seconds! </a:t>
            </a:r>
            <a:endParaRPr lang="en-US" b="1">
              <a:solidFill>
                <a:srgbClr val="002060"/>
              </a:solidFill>
              <a:latin typeface="Calibri Light" panose="020F0302020204030204" pitchFamily="34" charset="0"/>
            </a:endParaRPr>
          </a:p>
          <a:p>
            <a:endParaRPr lang="en-US" b="1">
              <a:solidFill>
                <a:srgbClr val="002060"/>
              </a:solidFill>
              <a:latin typeface="Calibri Light" panose="020F0302020204030204" pitchFamily="34" charset="0"/>
            </a:endParaRPr>
          </a:p>
          <a:p>
            <a:endParaRPr lang="en-US" b="1">
              <a:solidFill>
                <a:srgbClr val="002060"/>
              </a:solidFill>
              <a:latin typeface="Calibri Light" panose="020F0302020204030204" pitchFamily="34" charset="0"/>
            </a:endParaRPr>
          </a:p>
        </p:txBody>
      </p:sp>
      <p:sp>
        <p:nvSpPr>
          <p:cNvPr id="4" name="Slide Number Placeholder 3">
            <a:extLst>
              <a:ext uri="{FF2B5EF4-FFF2-40B4-BE49-F238E27FC236}">
                <a16:creationId xmlns:a16="http://schemas.microsoft.com/office/drawing/2014/main" id="{31AA0BAD-C455-4E74-92CB-F2C5C8CDF6FC}"/>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10</a:t>
            </a:fld>
            <a:endParaRPr lang="en-US"/>
          </a:p>
        </p:txBody>
      </p:sp>
      <p:sp>
        <p:nvSpPr>
          <p:cNvPr id="5" name="Footer Placeholder 4">
            <a:extLst>
              <a:ext uri="{FF2B5EF4-FFF2-40B4-BE49-F238E27FC236}">
                <a16:creationId xmlns:a16="http://schemas.microsoft.com/office/drawing/2014/main" id="{1FB8B421-9A27-4277-BCA8-F37826C20C4B}"/>
              </a:ext>
            </a:extLst>
          </p:cNvPr>
          <p:cNvSpPr>
            <a:spLocks noGrp="1"/>
          </p:cNvSpPr>
          <p:nvPr>
            <p:ph type="ftr" sz="quarter" idx="11"/>
          </p:nvPr>
        </p:nvSpPr>
        <p:spPr/>
        <p:txBody>
          <a:bodyPr/>
          <a:lstStyle/>
          <a:p>
            <a:r>
              <a:rPr lang="en-US"/>
              <a:t>This is a generic PPT available on OCA's website </a:t>
            </a:r>
          </a:p>
        </p:txBody>
      </p:sp>
    </p:spTree>
    <p:extLst>
      <p:ext uri="{BB962C8B-B14F-4D97-AF65-F5344CB8AC3E}">
        <p14:creationId xmlns:p14="http://schemas.microsoft.com/office/powerpoint/2010/main" val="1293570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9398" y="307851"/>
            <a:ext cx="6931503" cy="562304"/>
          </a:xfrm>
          <a:prstGeom prst="rect">
            <a:avLst/>
          </a:prstGeom>
        </p:spPr>
        <p:txBody>
          <a:bodyPr vert="horz" wrap="square" lIns="0" tIns="8226" rIns="0" bIns="0" rtlCol="0" anchor="ctr">
            <a:spAutoFit/>
          </a:bodyPr>
          <a:lstStyle/>
          <a:p>
            <a:pPr marL="60612">
              <a:spcBef>
                <a:spcPts val="65"/>
              </a:spcBef>
            </a:pPr>
            <a:r>
              <a:rPr lang="en-US" sz="3600" spc="-3" dirty="0"/>
              <a:t>Create Your Online myRSC Account!</a:t>
            </a:r>
            <a:endParaRPr sz="3600" spc="-3" dirty="0"/>
          </a:p>
        </p:txBody>
      </p:sp>
      <p:sp>
        <p:nvSpPr>
          <p:cNvPr id="3" name="object 3"/>
          <p:cNvSpPr txBox="1"/>
          <p:nvPr/>
        </p:nvSpPr>
        <p:spPr>
          <a:xfrm>
            <a:off x="2190941" y="1732288"/>
            <a:ext cx="5817109" cy="239576"/>
          </a:xfrm>
          <a:prstGeom prst="rect">
            <a:avLst/>
          </a:prstGeom>
        </p:spPr>
        <p:txBody>
          <a:bodyPr vert="horz" wrap="square" lIns="0" tIns="8659" rIns="0" bIns="0" rtlCol="0">
            <a:spAutoFit/>
          </a:bodyPr>
          <a:lstStyle/>
          <a:p>
            <a:pPr marL="8659">
              <a:spcBef>
                <a:spcPts val="68"/>
              </a:spcBef>
            </a:pPr>
            <a:r>
              <a:rPr sz="1500" b="1" spc="-3">
                <a:latin typeface="Calibri"/>
                <a:cs typeface="Calibri"/>
              </a:rPr>
              <a:t>Step </a:t>
            </a:r>
            <a:r>
              <a:rPr sz="1500" b="1">
                <a:latin typeface="Calibri"/>
                <a:cs typeface="Calibri"/>
              </a:rPr>
              <a:t>1: </a:t>
            </a:r>
            <a:r>
              <a:rPr sz="1500">
                <a:latin typeface="Calibri"/>
                <a:cs typeface="Calibri"/>
              </a:rPr>
              <a:t>Go to </a:t>
            </a:r>
            <a:r>
              <a:rPr sz="1500" u="sng" spc="-3">
                <a:solidFill>
                  <a:srgbClr val="0000FF"/>
                </a:solidFill>
                <a:latin typeface="Calibri"/>
                <a:cs typeface="Calibri"/>
                <a:hlinkClick r:id="rId2"/>
              </a:rPr>
              <a:t>https://secure.myrsc.com</a:t>
            </a:r>
            <a:r>
              <a:rPr sz="1500" spc="-3">
                <a:solidFill>
                  <a:srgbClr val="0000FF"/>
                </a:solidFill>
                <a:latin typeface="Calibri"/>
                <a:cs typeface="Calibri"/>
                <a:hlinkClick r:id="rId2"/>
              </a:rPr>
              <a:t> </a:t>
            </a:r>
            <a:r>
              <a:rPr sz="1500">
                <a:latin typeface="Calibri"/>
                <a:cs typeface="Calibri"/>
              </a:rPr>
              <a:t>and </a:t>
            </a:r>
            <a:r>
              <a:rPr sz="1500" spc="-3">
                <a:latin typeface="Calibri"/>
                <a:cs typeface="Calibri"/>
              </a:rPr>
              <a:t>click </a:t>
            </a:r>
            <a:r>
              <a:rPr sz="1500">
                <a:latin typeface="Calibri"/>
                <a:cs typeface="Calibri"/>
              </a:rPr>
              <a:t>the mySource</a:t>
            </a:r>
            <a:r>
              <a:rPr sz="1500" spc="-7">
                <a:latin typeface="Calibri"/>
                <a:cs typeface="Calibri"/>
              </a:rPr>
              <a:t> </a:t>
            </a:r>
            <a:r>
              <a:rPr sz="1500" spc="-3">
                <a:latin typeface="Calibri"/>
                <a:cs typeface="Calibri"/>
              </a:rPr>
              <a:t>picture.</a:t>
            </a:r>
            <a:endParaRPr sz="1500">
              <a:latin typeface="Calibri"/>
              <a:cs typeface="Calibri"/>
            </a:endParaRPr>
          </a:p>
        </p:txBody>
      </p:sp>
      <p:sp>
        <p:nvSpPr>
          <p:cNvPr id="4" name="object 4"/>
          <p:cNvSpPr txBox="1"/>
          <p:nvPr/>
        </p:nvSpPr>
        <p:spPr>
          <a:xfrm>
            <a:off x="2190941" y="2346640"/>
            <a:ext cx="3570667" cy="239576"/>
          </a:xfrm>
          <a:prstGeom prst="rect">
            <a:avLst/>
          </a:prstGeom>
        </p:spPr>
        <p:txBody>
          <a:bodyPr vert="horz" wrap="square" lIns="0" tIns="8659" rIns="0" bIns="0" rtlCol="0">
            <a:spAutoFit/>
          </a:bodyPr>
          <a:lstStyle/>
          <a:p>
            <a:pPr marL="8659">
              <a:spcBef>
                <a:spcPts val="68"/>
              </a:spcBef>
            </a:pPr>
            <a:r>
              <a:rPr sz="1500" b="1" spc="-3">
                <a:latin typeface="Calibri"/>
                <a:cs typeface="Calibri"/>
              </a:rPr>
              <a:t>Step </a:t>
            </a:r>
            <a:r>
              <a:rPr sz="1500" b="1">
                <a:latin typeface="Calibri"/>
                <a:cs typeface="Calibri"/>
              </a:rPr>
              <a:t>2: </a:t>
            </a:r>
            <a:r>
              <a:rPr sz="1500" spc="-3">
                <a:latin typeface="Calibri"/>
                <a:cs typeface="Calibri"/>
              </a:rPr>
              <a:t>Enter </a:t>
            </a:r>
            <a:r>
              <a:rPr sz="1500" spc="-7">
                <a:latin typeface="Calibri"/>
                <a:cs typeface="Calibri"/>
              </a:rPr>
              <a:t>in </a:t>
            </a:r>
            <a:r>
              <a:rPr sz="1500" spc="-3">
                <a:latin typeface="Calibri"/>
                <a:cs typeface="Calibri"/>
              </a:rPr>
              <a:t>your mySourceCard</a:t>
            </a:r>
            <a:r>
              <a:rPr sz="1500" spc="34">
                <a:latin typeface="Calibri"/>
                <a:cs typeface="Calibri"/>
              </a:rPr>
              <a:t> </a:t>
            </a:r>
            <a:r>
              <a:rPr sz="1500" spc="-3">
                <a:latin typeface="Calibri"/>
                <a:cs typeface="Calibri"/>
              </a:rPr>
              <a:t>number:</a:t>
            </a:r>
            <a:endParaRPr sz="1500">
              <a:latin typeface="Calibri"/>
              <a:cs typeface="Calibri"/>
            </a:endParaRPr>
          </a:p>
        </p:txBody>
      </p:sp>
      <p:sp>
        <p:nvSpPr>
          <p:cNvPr id="5" name="object 5"/>
          <p:cNvSpPr/>
          <p:nvPr/>
        </p:nvSpPr>
        <p:spPr>
          <a:xfrm>
            <a:off x="2190940" y="2770943"/>
            <a:ext cx="2352494" cy="797673"/>
          </a:xfrm>
          <a:prstGeom prst="rect">
            <a:avLst/>
          </a:prstGeom>
          <a:blipFill>
            <a:blip r:embed="rId3" cstate="print"/>
            <a:stretch>
              <a:fillRect/>
            </a:stretch>
          </a:blipFill>
          <a:ln w="6350">
            <a:solidFill>
              <a:schemeClr val="bg1">
                <a:lumMod val="65000"/>
              </a:schemeClr>
            </a:solidFill>
          </a:ln>
        </p:spPr>
        <p:txBody>
          <a:bodyPr wrap="square" lIns="0" tIns="0" rIns="0" bIns="0" rtlCol="0"/>
          <a:lstStyle/>
          <a:p>
            <a:endParaRPr sz="1227"/>
          </a:p>
        </p:txBody>
      </p:sp>
      <p:sp>
        <p:nvSpPr>
          <p:cNvPr id="6" name="object 6"/>
          <p:cNvSpPr/>
          <p:nvPr/>
        </p:nvSpPr>
        <p:spPr>
          <a:xfrm>
            <a:off x="577318" y="1846556"/>
            <a:ext cx="1056173" cy="1031886"/>
          </a:xfrm>
          <a:prstGeom prst="rect">
            <a:avLst/>
          </a:prstGeom>
          <a:blipFill>
            <a:blip r:embed="rId4" cstate="print"/>
            <a:stretch>
              <a:fillRect/>
            </a:stretch>
          </a:blipFill>
        </p:spPr>
        <p:txBody>
          <a:bodyPr wrap="square" lIns="0" tIns="0" rIns="0" bIns="0" rtlCol="0"/>
          <a:lstStyle/>
          <a:p>
            <a:endParaRPr sz="1227"/>
          </a:p>
        </p:txBody>
      </p:sp>
      <p:sp>
        <p:nvSpPr>
          <p:cNvPr id="7" name="object 7"/>
          <p:cNvSpPr txBox="1"/>
          <p:nvPr/>
        </p:nvSpPr>
        <p:spPr>
          <a:xfrm>
            <a:off x="2190941" y="3998304"/>
            <a:ext cx="6154069" cy="548891"/>
          </a:xfrm>
          <a:prstGeom prst="rect">
            <a:avLst/>
          </a:prstGeom>
        </p:spPr>
        <p:txBody>
          <a:bodyPr vert="horz" wrap="square" lIns="0" tIns="8659" rIns="0" bIns="0" rtlCol="0">
            <a:spAutoFit/>
          </a:bodyPr>
          <a:lstStyle/>
          <a:p>
            <a:pPr marL="8659" marR="3464">
              <a:lnSpc>
                <a:spcPct val="116700"/>
              </a:lnSpc>
              <a:spcBef>
                <a:spcPts val="68"/>
              </a:spcBef>
            </a:pPr>
            <a:r>
              <a:rPr sz="1500" b="1" spc="-3">
                <a:latin typeface="Calibri"/>
                <a:cs typeface="Calibri"/>
              </a:rPr>
              <a:t>Step </a:t>
            </a:r>
            <a:r>
              <a:rPr sz="1500" b="1">
                <a:latin typeface="Calibri"/>
                <a:cs typeface="Calibri"/>
              </a:rPr>
              <a:t>3: </a:t>
            </a:r>
            <a:r>
              <a:rPr sz="1500" spc="-3">
                <a:latin typeface="Calibri"/>
                <a:cs typeface="Calibri"/>
              </a:rPr>
              <a:t>Create </a:t>
            </a:r>
            <a:r>
              <a:rPr sz="1500">
                <a:latin typeface="Calibri"/>
                <a:cs typeface="Calibri"/>
              </a:rPr>
              <a:t>a </a:t>
            </a:r>
            <a:r>
              <a:rPr sz="1500" spc="-3">
                <a:latin typeface="Calibri"/>
                <a:cs typeface="Calibri"/>
              </a:rPr>
              <a:t>Username. The username must </a:t>
            </a:r>
            <a:r>
              <a:rPr sz="1500">
                <a:latin typeface="Calibri"/>
                <a:cs typeface="Calibri"/>
              </a:rPr>
              <a:t>be a </a:t>
            </a:r>
            <a:r>
              <a:rPr sz="1500" spc="-3">
                <a:latin typeface="Calibri"/>
                <a:cs typeface="Calibri"/>
              </a:rPr>
              <a:t>minimum of </a:t>
            </a:r>
            <a:r>
              <a:rPr sz="1500">
                <a:latin typeface="Calibri"/>
                <a:cs typeface="Calibri"/>
              </a:rPr>
              <a:t>6  </a:t>
            </a:r>
            <a:r>
              <a:rPr sz="1500" spc="-3">
                <a:latin typeface="Calibri"/>
                <a:cs typeface="Calibri"/>
              </a:rPr>
              <a:t>characters, but </a:t>
            </a:r>
            <a:r>
              <a:rPr sz="1500">
                <a:latin typeface="Calibri"/>
                <a:cs typeface="Calibri"/>
              </a:rPr>
              <a:t>never 9 </a:t>
            </a:r>
            <a:r>
              <a:rPr sz="1500" spc="-3">
                <a:latin typeface="Calibri"/>
                <a:cs typeface="Calibri"/>
              </a:rPr>
              <a:t>characters </a:t>
            </a:r>
            <a:r>
              <a:rPr sz="1500">
                <a:latin typeface="Calibri"/>
                <a:cs typeface="Calibri"/>
              </a:rPr>
              <a:t>in</a:t>
            </a:r>
            <a:r>
              <a:rPr sz="1500" spc="-7">
                <a:latin typeface="Calibri"/>
                <a:cs typeface="Calibri"/>
              </a:rPr>
              <a:t> </a:t>
            </a:r>
            <a:r>
              <a:rPr sz="1500" spc="-3">
                <a:latin typeface="Calibri"/>
                <a:cs typeface="Calibri"/>
              </a:rPr>
              <a:t>length.</a:t>
            </a:r>
            <a:endParaRPr sz="1500">
              <a:latin typeface="Calibri"/>
              <a:cs typeface="Calibri"/>
            </a:endParaRPr>
          </a:p>
        </p:txBody>
      </p:sp>
      <p:sp>
        <p:nvSpPr>
          <p:cNvPr id="8" name="object 8"/>
          <p:cNvSpPr/>
          <p:nvPr/>
        </p:nvSpPr>
        <p:spPr>
          <a:xfrm>
            <a:off x="577318" y="3284738"/>
            <a:ext cx="1189337" cy="1019795"/>
          </a:xfrm>
          <a:prstGeom prst="rect">
            <a:avLst/>
          </a:prstGeom>
          <a:blipFill>
            <a:blip r:embed="rId5" cstate="print"/>
            <a:stretch>
              <a:fillRect/>
            </a:stretch>
          </a:blipFill>
        </p:spPr>
        <p:txBody>
          <a:bodyPr wrap="square" lIns="0" tIns="0" rIns="0" bIns="0" rtlCol="0"/>
          <a:lstStyle/>
          <a:p>
            <a:endParaRPr sz="1227"/>
          </a:p>
        </p:txBody>
      </p:sp>
      <p:sp>
        <p:nvSpPr>
          <p:cNvPr id="9" name="object 9"/>
          <p:cNvSpPr/>
          <p:nvPr/>
        </p:nvSpPr>
        <p:spPr>
          <a:xfrm>
            <a:off x="577319" y="4976883"/>
            <a:ext cx="1056172" cy="954789"/>
          </a:xfrm>
          <a:prstGeom prst="rect">
            <a:avLst/>
          </a:prstGeom>
          <a:blipFill>
            <a:blip r:embed="rId6" cstate="print"/>
            <a:stretch>
              <a:fillRect/>
            </a:stretch>
          </a:blipFill>
        </p:spPr>
        <p:txBody>
          <a:bodyPr wrap="square" lIns="0" tIns="0" rIns="0" bIns="0" rtlCol="0"/>
          <a:lstStyle/>
          <a:p>
            <a:endParaRPr sz="1227"/>
          </a:p>
        </p:txBody>
      </p:sp>
      <p:sp>
        <p:nvSpPr>
          <p:cNvPr id="10" name="object 10"/>
          <p:cNvSpPr txBox="1"/>
          <p:nvPr/>
        </p:nvSpPr>
        <p:spPr>
          <a:xfrm>
            <a:off x="2190940" y="4976883"/>
            <a:ext cx="6154069" cy="1088697"/>
          </a:xfrm>
          <a:prstGeom prst="rect">
            <a:avLst/>
          </a:prstGeom>
        </p:spPr>
        <p:txBody>
          <a:bodyPr vert="horz" wrap="square" lIns="0" tIns="8226" rIns="0" bIns="0" rtlCol="0">
            <a:spAutoFit/>
          </a:bodyPr>
          <a:lstStyle/>
          <a:p>
            <a:pPr marL="8659" marR="3464">
              <a:lnSpc>
                <a:spcPct val="117000"/>
              </a:lnSpc>
              <a:spcBef>
                <a:spcPts val="65"/>
              </a:spcBef>
            </a:pPr>
            <a:r>
              <a:rPr sz="1500" b="1" spc="-3">
                <a:latin typeface="Calibri"/>
                <a:cs typeface="Calibri"/>
              </a:rPr>
              <a:t>Step </a:t>
            </a:r>
            <a:r>
              <a:rPr sz="1500" b="1">
                <a:latin typeface="Calibri"/>
                <a:cs typeface="Calibri"/>
              </a:rPr>
              <a:t>4: </a:t>
            </a:r>
            <a:r>
              <a:rPr sz="1500" spc="-3">
                <a:latin typeface="Calibri"/>
                <a:cs typeface="Calibri"/>
              </a:rPr>
              <a:t>Create </a:t>
            </a:r>
            <a:r>
              <a:rPr sz="1500">
                <a:latin typeface="Calibri"/>
                <a:cs typeface="Calibri"/>
              </a:rPr>
              <a:t>a </a:t>
            </a:r>
            <a:r>
              <a:rPr sz="1500" spc="-3">
                <a:latin typeface="Calibri"/>
                <a:cs typeface="Calibri"/>
              </a:rPr>
              <a:t>Password. </a:t>
            </a:r>
            <a:r>
              <a:rPr sz="1500">
                <a:latin typeface="Calibri"/>
                <a:cs typeface="Calibri"/>
              </a:rPr>
              <a:t>We </a:t>
            </a:r>
            <a:r>
              <a:rPr sz="1500" spc="-3">
                <a:latin typeface="Calibri"/>
                <a:cs typeface="Calibri"/>
              </a:rPr>
              <a:t>recommend </a:t>
            </a:r>
            <a:r>
              <a:rPr sz="1500">
                <a:latin typeface="Calibri"/>
                <a:cs typeface="Calibri"/>
              </a:rPr>
              <a:t>a </a:t>
            </a:r>
            <a:r>
              <a:rPr sz="1500" spc="-3">
                <a:latin typeface="Calibri"/>
                <a:cs typeface="Calibri"/>
              </a:rPr>
              <a:t>password that uses </a:t>
            </a:r>
            <a:r>
              <a:rPr sz="1500">
                <a:latin typeface="Calibri"/>
                <a:cs typeface="Calibri"/>
              </a:rPr>
              <a:t>a  </a:t>
            </a:r>
            <a:r>
              <a:rPr sz="1500" spc="-3">
                <a:latin typeface="Calibri"/>
                <a:cs typeface="Calibri"/>
              </a:rPr>
              <a:t>combination of letters and numbers, </a:t>
            </a:r>
            <a:r>
              <a:rPr sz="1500">
                <a:latin typeface="Calibri"/>
                <a:cs typeface="Calibri"/>
              </a:rPr>
              <a:t>and is </a:t>
            </a:r>
            <a:r>
              <a:rPr sz="1500" spc="-3">
                <a:latin typeface="Calibri"/>
                <a:cs typeface="Calibri"/>
              </a:rPr>
              <a:t>between </a:t>
            </a:r>
            <a:r>
              <a:rPr sz="1500">
                <a:latin typeface="Calibri"/>
                <a:cs typeface="Calibri"/>
              </a:rPr>
              <a:t>8 </a:t>
            </a:r>
            <a:r>
              <a:rPr sz="1500" spc="-3">
                <a:latin typeface="Calibri"/>
                <a:cs typeface="Calibri"/>
              </a:rPr>
              <a:t>and </a:t>
            </a:r>
            <a:r>
              <a:rPr sz="1500">
                <a:latin typeface="Calibri"/>
                <a:cs typeface="Calibri"/>
              </a:rPr>
              <a:t>12 </a:t>
            </a:r>
            <a:r>
              <a:rPr sz="1500" spc="-3">
                <a:latin typeface="Calibri"/>
                <a:cs typeface="Calibri"/>
              </a:rPr>
              <a:t>characters  </a:t>
            </a:r>
            <a:r>
              <a:rPr sz="1500">
                <a:latin typeface="Calibri"/>
                <a:cs typeface="Calibri"/>
              </a:rPr>
              <a:t>long. </a:t>
            </a:r>
            <a:r>
              <a:rPr sz="1500" spc="-3">
                <a:latin typeface="Calibri"/>
                <a:cs typeface="Calibri"/>
              </a:rPr>
              <a:t>The only requirement </a:t>
            </a:r>
            <a:r>
              <a:rPr sz="1500">
                <a:latin typeface="Calibri"/>
                <a:cs typeface="Calibri"/>
              </a:rPr>
              <a:t>is </a:t>
            </a:r>
            <a:r>
              <a:rPr sz="1500" spc="-3">
                <a:latin typeface="Calibri"/>
                <a:cs typeface="Calibri"/>
              </a:rPr>
              <a:t>that </a:t>
            </a:r>
            <a:r>
              <a:rPr sz="1500">
                <a:latin typeface="Calibri"/>
                <a:cs typeface="Calibri"/>
              </a:rPr>
              <a:t>your </a:t>
            </a:r>
            <a:r>
              <a:rPr sz="1500" spc="-3">
                <a:latin typeface="Calibri"/>
                <a:cs typeface="Calibri"/>
              </a:rPr>
              <a:t>password </a:t>
            </a:r>
            <a:r>
              <a:rPr sz="1500">
                <a:latin typeface="Calibri"/>
                <a:cs typeface="Calibri"/>
              </a:rPr>
              <a:t>is </a:t>
            </a:r>
            <a:r>
              <a:rPr sz="1500" spc="-7">
                <a:latin typeface="Calibri"/>
                <a:cs typeface="Calibri"/>
              </a:rPr>
              <a:t>at </a:t>
            </a:r>
            <a:r>
              <a:rPr sz="1500" spc="-3">
                <a:latin typeface="Calibri"/>
                <a:cs typeface="Calibri"/>
              </a:rPr>
              <a:t>least </a:t>
            </a:r>
            <a:r>
              <a:rPr sz="1500">
                <a:latin typeface="Calibri"/>
                <a:cs typeface="Calibri"/>
              </a:rPr>
              <a:t>4 </a:t>
            </a:r>
            <a:r>
              <a:rPr sz="1500" spc="-3">
                <a:latin typeface="Calibri"/>
                <a:cs typeface="Calibri"/>
              </a:rPr>
              <a:t>characters </a:t>
            </a:r>
            <a:r>
              <a:rPr sz="1500">
                <a:latin typeface="Calibri"/>
                <a:cs typeface="Calibri"/>
              </a:rPr>
              <a:t>in  </a:t>
            </a:r>
            <a:r>
              <a:rPr sz="1500" spc="-3">
                <a:latin typeface="Calibri"/>
                <a:cs typeface="Calibri"/>
              </a:rPr>
              <a:t>length and does not exceed 12</a:t>
            </a:r>
            <a:r>
              <a:rPr sz="1500" spc="7">
                <a:latin typeface="Calibri"/>
                <a:cs typeface="Calibri"/>
              </a:rPr>
              <a:t> </a:t>
            </a:r>
            <a:r>
              <a:rPr sz="1500" spc="-3">
                <a:latin typeface="Calibri"/>
                <a:cs typeface="Calibri"/>
              </a:rPr>
              <a:t>characters.</a:t>
            </a:r>
            <a:endParaRPr sz="1500">
              <a:latin typeface="Calibri"/>
              <a:cs typeface="Calibri"/>
            </a:endParaRPr>
          </a:p>
        </p:txBody>
      </p:sp>
      <p:sp>
        <p:nvSpPr>
          <p:cNvPr id="11" name="Slide Number Placeholder 10">
            <a:extLst>
              <a:ext uri="{FF2B5EF4-FFF2-40B4-BE49-F238E27FC236}">
                <a16:creationId xmlns:a16="http://schemas.microsoft.com/office/drawing/2014/main" id="{FF4A2B1F-28C4-49D9-8EA7-D3E17726E966}"/>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11</a:t>
            </a:fld>
            <a:endParaRPr lang="en-US"/>
          </a:p>
        </p:txBody>
      </p:sp>
      <p:sp>
        <p:nvSpPr>
          <p:cNvPr id="12" name="Footer Placeholder 11">
            <a:extLst>
              <a:ext uri="{FF2B5EF4-FFF2-40B4-BE49-F238E27FC236}">
                <a16:creationId xmlns:a16="http://schemas.microsoft.com/office/drawing/2014/main" id="{06F5958B-5BFF-4E3B-ABE0-C6996EEE794F}"/>
              </a:ext>
            </a:extLst>
          </p:cNvPr>
          <p:cNvSpPr>
            <a:spLocks noGrp="1"/>
          </p:cNvSpPr>
          <p:nvPr>
            <p:ph type="ftr" sz="quarter" idx="11"/>
          </p:nvPr>
        </p:nvSpPr>
        <p:spPr/>
        <p:txBody>
          <a:bodyPr/>
          <a:lstStyle/>
          <a:p>
            <a:r>
              <a:rPr lang="en-US"/>
              <a:t>This is a generic PPT available on OCA's website </a:t>
            </a:r>
          </a:p>
        </p:txBody>
      </p:sp>
    </p:spTree>
    <p:extLst>
      <p:ext uri="{BB962C8B-B14F-4D97-AF65-F5344CB8AC3E}">
        <p14:creationId xmlns:p14="http://schemas.microsoft.com/office/powerpoint/2010/main" val="1660340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300" y="2667000"/>
            <a:ext cx="5638800" cy="3648635"/>
          </a:xfrm>
          <a:prstGeom prst="rect">
            <a:avLst/>
          </a:prstGeom>
          <a:ln>
            <a:solidFill>
              <a:schemeClr val="accent1"/>
            </a:solidFill>
          </a:ln>
        </p:spPr>
      </p:pic>
      <p:sp>
        <p:nvSpPr>
          <p:cNvPr id="2" name="Title 1"/>
          <p:cNvSpPr>
            <a:spLocks noGrp="1"/>
          </p:cNvSpPr>
          <p:nvPr>
            <p:ph type="title"/>
          </p:nvPr>
        </p:nvSpPr>
        <p:spPr>
          <a:xfrm>
            <a:off x="304800" y="228600"/>
            <a:ext cx="8686800" cy="990600"/>
          </a:xfrm>
        </p:spPr>
        <p:txBody>
          <a:bodyPr>
            <a:normAutofit/>
          </a:bodyPr>
          <a:lstStyle/>
          <a:p>
            <a:r>
              <a:rPr lang="en-US"/>
              <a:t>How to access your benefits online?</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9000" y="3047999"/>
            <a:ext cx="3519675" cy="2903171"/>
          </a:xfrm>
          <a:prstGeom prst="rect">
            <a:avLst/>
          </a:prstGeom>
          <a:ln>
            <a:solidFill>
              <a:schemeClr val="accent1"/>
            </a:solidFill>
          </a:ln>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24600" y="3632527"/>
            <a:ext cx="2054763" cy="2769870"/>
          </a:xfrm>
          <a:prstGeom prst="rect">
            <a:avLst/>
          </a:prstGeom>
          <a:ln>
            <a:solidFill>
              <a:schemeClr val="accent1"/>
            </a:solidFill>
          </a:ln>
        </p:spPr>
      </p:pic>
      <p:sp>
        <p:nvSpPr>
          <p:cNvPr id="5" name="TextBox 4"/>
          <p:cNvSpPr txBox="1"/>
          <p:nvPr/>
        </p:nvSpPr>
        <p:spPr>
          <a:xfrm>
            <a:off x="457200" y="1828800"/>
            <a:ext cx="8534400" cy="738664"/>
          </a:xfrm>
          <a:prstGeom prst="rect">
            <a:avLst/>
          </a:prstGeom>
          <a:noFill/>
        </p:spPr>
        <p:txBody>
          <a:bodyPr wrap="square" rtlCol="0">
            <a:spAutoFit/>
          </a:bodyPr>
          <a:lstStyle/>
          <a:p>
            <a:r>
              <a:rPr lang="en-US" sz="1400"/>
              <a:t>myRSC is O.C.A.’s online secure employee portal! Employees will be able to view there reimbursement history, review there mySourceCard activity, submit an online claim form, and more! To view your account history you’ll want to go to the orange square section below. To complete a claim form, go to the purple circle identified below.</a:t>
            </a:r>
          </a:p>
        </p:txBody>
      </p:sp>
      <p:sp>
        <p:nvSpPr>
          <p:cNvPr id="3" name="Slide Number Placeholder 2">
            <a:extLst>
              <a:ext uri="{FF2B5EF4-FFF2-40B4-BE49-F238E27FC236}">
                <a16:creationId xmlns:a16="http://schemas.microsoft.com/office/drawing/2014/main" id="{EBFDEE5E-FC42-4ED8-915E-7FC89988CB83}"/>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12</a:t>
            </a:fld>
            <a:endParaRPr lang="en-US"/>
          </a:p>
        </p:txBody>
      </p:sp>
      <p:sp>
        <p:nvSpPr>
          <p:cNvPr id="7" name="Footer Placeholder 6">
            <a:extLst>
              <a:ext uri="{FF2B5EF4-FFF2-40B4-BE49-F238E27FC236}">
                <a16:creationId xmlns:a16="http://schemas.microsoft.com/office/drawing/2014/main" id="{70141747-3C21-43DF-BA62-FD45BBFAAA02}"/>
              </a:ext>
            </a:extLst>
          </p:cNvPr>
          <p:cNvSpPr>
            <a:spLocks noGrp="1"/>
          </p:cNvSpPr>
          <p:nvPr>
            <p:ph type="ftr" sz="quarter" idx="11"/>
          </p:nvPr>
        </p:nvSpPr>
        <p:spPr/>
        <p:txBody>
          <a:bodyPr/>
          <a:lstStyle/>
          <a:p>
            <a:r>
              <a:rPr lang="en-US"/>
              <a:t>This is a generic PPT available on OCA's website </a:t>
            </a:r>
          </a:p>
        </p:txBody>
      </p:sp>
    </p:spTree>
    <p:extLst>
      <p:ext uri="{BB962C8B-B14F-4D97-AF65-F5344CB8AC3E}">
        <p14:creationId xmlns:p14="http://schemas.microsoft.com/office/powerpoint/2010/main" val="4256021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Mobile myRSC…</a:t>
            </a:r>
          </a:p>
        </p:txBody>
      </p:sp>
      <p:sp>
        <p:nvSpPr>
          <p:cNvPr id="3" name="TextBox 2"/>
          <p:cNvSpPr txBox="1"/>
          <p:nvPr/>
        </p:nvSpPr>
        <p:spPr>
          <a:xfrm>
            <a:off x="344371" y="2618162"/>
            <a:ext cx="5975480" cy="4062651"/>
          </a:xfrm>
          <a:prstGeom prst="rect">
            <a:avLst/>
          </a:prstGeom>
          <a:noFill/>
        </p:spPr>
        <p:txBody>
          <a:bodyPr wrap="square" rtlCol="0">
            <a:spAutoFit/>
          </a:bodyPr>
          <a:lstStyle/>
          <a:p>
            <a:r>
              <a:rPr lang="en-US" sz="1200" b="1" dirty="0"/>
              <a:t>View Accounts</a:t>
            </a:r>
            <a:endParaRPr lang="en-US" sz="1200" dirty="0"/>
          </a:p>
          <a:p>
            <a:r>
              <a:rPr lang="en-US" sz="1200" dirty="0"/>
              <a:t>Including detailed account and balance information .  </a:t>
            </a:r>
          </a:p>
          <a:p>
            <a:r>
              <a:rPr lang="en-US" sz="1200" dirty="0"/>
              <a:t> </a:t>
            </a:r>
          </a:p>
          <a:p>
            <a:r>
              <a:rPr lang="en-US" sz="1200" dirty="0"/>
              <a:t>S</a:t>
            </a:r>
            <a:r>
              <a:rPr lang="en-US" sz="1200" b="1" dirty="0"/>
              <a:t>napClaim</a:t>
            </a:r>
            <a:endParaRPr lang="en-US" sz="1200" dirty="0"/>
          </a:p>
          <a:p>
            <a:r>
              <a:rPr lang="en-US" sz="1200" dirty="0"/>
              <a:t>File a claim and upload receipt photos directly from your Smartphone.</a:t>
            </a:r>
          </a:p>
          <a:p>
            <a:r>
              <a:rPr lang="en-US" sz="1200" dirty="0"/>
              <a:t> </a:t>
            </a:r>
          </a:p>
          <a:p>
            <a:r>
              <a:rPr lang="en-US" sz="1200" b="1" dirty="0"/>
              <a:t>Debit Card Activity</a:t>
            </a:r>
            <a:endParaRPr lang="en-US" sz="1200" dirty="0"/>
          </a:p>
          <a:p>
            <a:r>
              <a:rPr lang="en-US" sz="1200" dirty="0"/>
              <a:t>View all debit card transactions and account activity.</a:t>
            </a:r>
          </a:p>
          <a:p>
            <a:r>
              <a:rPr lang="en-US" sz="1200" dirty="0"/>
              <a:t> </a:t>
            </a:r>
          </a:p>
          <a:p>
            <a:r>
              <a:rPr lang="en-US" sz="1200" b="1" dirty="0"/>
              <a:t>Manage Subscriptions</a:t>
            </a:r>
            <a:endParaRPr lang="en-US" sz="1200" dirty="0"/>
          </a:p>
          <a:p>
            <a:r>
              <a:rPr lang="en-US" sz="1200" dirty="0"/>
              <a:t>Set up email notifications to keep you up-to-date on all account and health debit card activity.</a:t>
            </a:r>
          </a:p>
          <a:p>
            <a:r>
              <a:rPr lang="en-US" sz="1200" dirty="0"/>
              <a:t> </a:t>
            </a:r>
          </a:p>
          <a:p>
            <a:r>
              <a:rPr lang="en-US" sz="1200" b="1" dirty="0"/>
              <a:t>Locating and Loading the Mobile myRSC App</a:t>
            </a:r>
            <a:endParaRPr lang="en-US" sz="1200" dirty="0"/>
          </a:p>
          <a:p>
            <a:r>
              <a:rPr lang="en-US" sz="1200" dirty="0"/>
              <a:t>Simply search for "myRSC" on the App </a:t>
            </a:r>
            <a:r>
              <a:rPr lang="en-US" sz="1200" dirty="0" err="1"/>
              <a:t>StoreSM</a:t>
            </a:r>
            <a:r>
              <a:rPr lang="en-US" sz="1200" dirty="0"/>
              <a:t> for Apple</a:t>
            </a:r>
          </a:p>
          <a:p>
            <a:r>
              <a:rPr lang="en-US" sz="1200" dirty="0"/>
              <a:t>products or on the Google Play™ Store for Android products,</a:t>
            </a:r>
          </a:p>
          <a:p>
            <a:r>
              <a:rPr lang="en-US" sz="1200" dirty="0"/>
              <a:t>and then load as you would any other app</a:t>
            </a:r>
          </a:p>
          <a:p>
            <a:r>
              <a:rPr lang="en-US" sz="1200" dirty="0"/>
              <a:t> </a:t>
            </a:r>
          </a:p>
          <a:p>
            <a:r>
              <a:rPr lang="en-US" sz="1200" b="1" dirty="0"/>
              <a:t>Logging In</a:t>
            </a:r>
            <a:endParaRPr lang="en-US" sz="1200" dirty="0"/>
          </a:p>
          <a:p>
            <a:r>
              <a:rPr lang="en-US" sz="1200" dirty="0"/>
              <a:t>Use the same username and password you use to log in to the full myRSC website. After logging in, you will be on the home page which will list your options</a:t>
            </a:r>
          </a:p>
          <a:p>
            <a:endParaRPr lang="en-US" dirty="0"/>
          </a:p>
        </p:txBody>
      </p:sp>
      <p:pic>
        <p:nvPicPr>
          <p:cNvPr id="4" name="Picture 2" descr="\\ocav3\users\rhonig1\Desktop\website\mobileappPIC.JPG"/>
          <p:cNvPicPr>
            <a:picLocks noChangeAspect="1" noChangeArrowheads="1"/>
          </p:cNvPicPr>
          <p:nvPr/>
        </p:nvPicPr>
        <p:blipFill>
          <a:blip r:embed="rId2" cstate="print"/>
          <a:stretch>
            <a:fillRect/>
          </a:stretch>
        </p:blipFill>
        <p:spPr bwMode="auto">
          <a:xfrm>
            <a:off x="6531429" y="2527441"/>
            <a:ext cx="1985695" cy="3655645"/>
          </a:xfrm>
          <a:prstGeom prst="rect">
            <a:avLst/>
          </a:prstGeom>
          <a:noFill/>
        </p:spPr>
      </p:pic>
      <p:sp>
        <p:nvSpPr>
          <p:cNvPr id="5" name="Slide Number Placeholder 4">
            <a:extLst>
              <a:ext uri="{FF2B5EF4-FFF2-40B4-BE49-F238E27FC236}">
                <a16:creationId xmlns:a16="http://schemas.microsoft.com/office/drawing/2014/main" id="{D1918040-2DB7-4A22-9ED2-FF049E7E93C4}"/>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13</a:t>
            </a:fld>
            <a:endParaRPr lang="en-US"/>
          </a:p>
        </p:txBody>
      </p:sp>
      <p:pic>
        <p:nvPicPr>
          <p:cNvPr id="6" name="Picture 5">
            <a:extLst>
              <a:ext uri="{FF2B5EF4-FFF2-40B4-BE49-F238E27FC236}">
                <a16:creationId xmlns:a16="http://schemas.microsoft.com/office/drawing/2014/main" id="{1B901923-6FC7-475F-A9BF-7E3EB56A5E26}"/>
              </a:ext>
            </a:extLst>
          </p:cNvPr>
          <p:cNvPicPr>
            <a:picLocks noChangeAspect="1"/>
          </p:cNvPicPr>
          <p:nvPr/>
        </p:nvPicPr>
        <p:blipFill>
          <a:blip r:embed="rId3"/>
          <a:stretch>
            <a:fillRect/>
          </a:stretch>
        </p:blipFill>
        <p:spPr>
          <a:xfrm>
            <a:off x="419016" y="1670987"/>
            <a:ext cx="710850" cy="711200"/>
          </a:xfrm>
          <a:prstGeom prst="rect">
            <a:avLst/>
          </a:prstGeom>
        </p:spPr>
      </p:pic>
      <p:sp>
        <p:nvSpPr>
          <p:cNvPr id="7" name="TextBox 6">
            <a:extLst>
              <a:ext uri="{FF2B5EF4-FFF2-40B4-BE49-F238E27FC236}">
                <a16:creationId xmlns:a16="http://schemas.microsoft.com/office/drawing/2014/main" id="{04791810-3B62-4D00-9A9C-32BE034EB7C5}"/>
              </a:ext>
            </a:extLst>
          </p:cNvPr>
          <p:cNvSpPr txBox="1"/>
          <p:nvPr/>
        </p:nvSpPr>
        <p:spPr>
          <a:xfrm>
            <a:off x="1296955" y="1711830"/>
            <a:ext cx="4777274" cy="646331"/>
          </a:xfrm>
          <a:prstGeom prst="rect">
            <a:avLst/>
          </a:prstGeom>
          <a:noFill/>
        </p:spPr>
        <p:txBody>
          <a:bodyPr wrap="square" rtlCol="0">
            <a:spAutoFit/>
          </a:bodyPr>
          <a:lstStyle/>
          <a:p>
            <a:r>
              <a:rPr lang="en-US" dirty="0"/>
              <a:t>Logging In Open the Mobile myRSC® app or point your browser to: https://mobile.myrsc.com. </a:t>
            </a:r>
          </a:p>
        </p:txBody>
      </p:sp>
      <p:sp>
        <p:nvSpPr>
          <p:cNvPr id="8" name="Footer Placeholder 7">
            <a:extLst>
              <a:ext uri="{FF2B5EF4-FFF2-40B4-BE49-F238E27FC236}">
                <a16:creationId xmlns:a16="http://schemas.microsoft.com/office/drawing/2014/main" id="{AE00A9EA-E825-40DA-BF76-0AC036FA2998}"/>
              </a:ext>
            </a:extLst>
          </p:cNvPr>
          <p:cNvSpPr>
            <a:spLocks noGrp="1"/>
          </p:cNvSpPr>
          <p:nvPr>
            <p:ph type="ftr" sz="quarter" idx="11"/>
          </p:nvPr>
        </p:nvSpPr>
        <p:spPr/>
        <p:txBody>
          <a:bodyPr/>
          <a:lstStyle/>
          <a:p>
            <a:r>
              <a:rPr lang="en-US"/>
              <a:t>This is a generic PPT available on OCA's website </a:t>
            </a:r>
          </a:p>
        </p:txBody>
      </p:sp>
    </p:spTree>
    <p:extLst>
      <p:ext uri="{BB962C8B-B14F-4D97-AF65-F5344CB8AC3E}">
        <p14:creationId xmlns:p14="http://schemas.microsoft.com/office/powerpoint/2010/main" val="4011101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Box 3"/>
          <p:cNvSpPr txBox="1"/>
          <p:nvPr/>
        </p:nvSpPr>
        <p:spPr>
          <a:xfrm>
            <a:off x="495300" y="2057400"/>
            <a:ext cx="8382000" cy="4832092"/>
          </a:xfrm>
          <a:prstGeom prst="rect">
            <a:avLst/>
          </a:prstGeom>
          <a:noFill/>
        </p:spPr>
        <p:txBody>
          <a:bodyPr wrap="square" rtlCol="0">
            <a:spAutoFit/>
          </a:bodyPr>
          <a:lstStyle/>
          <a:p>
            <a:r>
              <a:rPr lang="en-US" dirty="0"/>
              <a:t>We should be contacted whenever questions arise regarding processing of claims, how to submit claims, how your benefit plan works or relate to your existing insurance plans, mySource debit cards, our web access portal (</a:t>
            </a:r>
            <a:r>
              <a:rPr lang="en-US" i="1" dirty="0"/>
              <a:t>MyRSC</a:t>
            </a:r>
            <a:r>
              <a:rPr lang="en-US" dirty="0"/>
              <a:t>), or just general knowledge/guidance questions. </a:t>
            </a:r>
          </a:p>
          <a:p>
            <a:endParaRPr lang="en-US" sz="1400" b="1" dirty="0"/>
          </a:p>
          <a:p>
            <a:r>
              <a:rPr lang="en-US" sz="2800" dirty="0">
                <a:solidFill>
                  <a:srgbClr val="FF0000"/>
                </a:solidFill>
              </a:rPr>
              <a:t>OCAs Contact Information:</a:t>
            </a:r>
          </a:p>
          <a:p>
            <a:endParaRPr lang="en-US" sz="1400" dirty="0"/>
          </a:p>
          <a:p>
            <a:pPr lvl="0"/>
            <a:r>
              <a:rPr lang="en-US" sz="1400" b="1" dirty="0"/>
              <a:t>Phone Number</a:t>
            </a:r>
            <a:r>
              <a:rPr lang="en-US" sz="1400" dirty="0"/>
              <a:t>: 609-514-0777 or Toll Free at 1-855-OCA-0777</a:t>
            </a:r>
          </a:p>
          <a:p>
            <a:r>
              <a:rPr lang="en-US" sz="1400" dirty="0"/>
              <a:t> </a:t>
            </a:r>
          </a:p>
          <a:p>
            <a:pPr lvl="0"/>
            <a:r>
              <a:rPr lang="en-US" sz="1400" b="1" dirty="0"/>
              <a:t>Fax Number: </a:t>
            </a:r>
            <a:r>
              <a:rPr lang="en-US" sz="1400" dirty="0"/>
              <a:t>609-514-2778</a:t>
            </a:r>
          </a:p>
          <a:p>
            <a:r>
              <a:rPr lang="en-US" sz="1400" dirty="0"/>
              <a:t> </a:t>
            </a:r>
          </a:p>
          <a:p>
            <a:pPr lvl="0"/>
            <a:r>
              <a:rPr lang="en-US" sz="1400" b="1" dirty="0"/>
              <a:t>Emails: </a:t>
            </a:r>
          </a:p>
          <a:p>
            <a:pPr lvl="0"/>
            <a:endParaRPr lang="en-US" sz="1400" b="1" dirty="0">
              <a:solidFill>
                <a:srgbClr val="0070C0"/>
              </a:solidFill>
            </a:endParaRPr>
          </a:p>
          <a:p>
            <a:pPr fontAlgn="base"/>
            <a:r>
              <a:rPr lang="en-US" sz="1200" b="1" dirty="0">
                <a:solidFill>
                  <a:srgbClr val="0070C0"/>
                </a:solidFill>
              </a:rPr>
              <a:t>Service@oca125.com</a:t>
            </a:r>
            <a:r>
              <a:rPr lang="en-US" sz="1200" dirty="0"/>
              <a:t> </a:t>
            </a:r>
            <a:r>
              <a:rPr lang="en-US" sz="1200" b="1" dirty="0"/>
              <a:t>(Questions/Inquiries) – </a:t>
            </a:r>
            <a:r>
              <a:rPr lang="en-US" sz="1200" dirty="0"/>
              <a:t>Any questions or inquirers regarding your claims history, card activity, balances, etc., please email OCA’s client service email.</a:t>
            </a:r>
          </a:p>
          <a:p>
            <a:pPr fontAlgn="base"/>
            <a:endParaRPr lang="en-US" sz="1200" b="1" dirty="0"/>
          </a:p>
          <a:p>
            <a:pPr fontAlgn="base"/>
            <a:r>
              <a:rPr lang="en-US" sz="1200" b="1" dirty="0">
                <a:solidFill>
                  <a:srgbClr val="0070C0"/>
                </a:solidFill>
              </a:rPr>
              <a:t>claims@oca125.com</a:t>
            </a:r>
            <a:r>
              <a:rPr lang="en-US" sz="1200" b="1" dirty="0"/>
              <a:t> (Claims Processing)</a:t>
            </a:r>
            <a:r>
              <a:rPr lang="en-US" sz="1200" dirty="0"/>
              <a:t> </a:t>
            </a:r>
            <a:r>
              <a:rPr lang="en-US" sz="1200" b="1" dirty="0"/>
              <a:t>– </a:t>
            </a:r>
            <a:r>
              <a:rPr lang="en-US" sz="1200" dirty="0"/>
              <a:t>For participants choosing to email – rather than fax or use the online web portal or mobile app methods of remitting claims.</a:t>
            </a:r>
          </a:p>
          <a:p>
            <a:r>
              <a:rPr lang="en-US" dirty="0"/>
              <a:t> </a:t>
            </a:r>
          </a:p>
          <a:p>
            <a:r>
              <a:rPr lang="en-US" dirty="0"/>
              <a:t> </a:t>
            </a:r>
          </a:p>
        </p:txBody>
      </p:sp>
      <p:pic>
        <p:nvPicPr>
          <p:cNvPr id="6" name="Picture 5">
            <a:extLst>
              <a:ext uri="{FF2B5EF4-FFF2-40B4-BE49-F238E27FC236}">
                <a16:creationId xmlns:a16="http://schemas.microsoft.com/office/drawing/2014/main" id="{97D8C15F-CD93-4089-B4ED-B73FA4B5D00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49664" y="419489"/>
            <a:ext cx="3297785" cy="608822"/>
          </a:xfrm>
          <a:prstGeom prst="rect">
            <a:avLst/>
          </a:prstGeom>
        </p:spPr>
      </p:pic>
      <p:sp>
        <p:nvSpPr>
          <p:cNvPr id="3" name="Slide Number Placeholder 2">
            <a:extLst>
              <a:ext uri="{FF2B5EF4-FFF2-40B4-BE49-F238E27FC236}">
                <a16:creationId xmlns:a16="http://schemas.microsoft.com/office/drawing/2014/main" id="{56BDA870-CFDE-4227-860C-BD5E54E56689}"/>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14</a:t>
            </a:fld>
            <a:endParaRPr lang="en-US"/>
          </a:p>
        </p:txBody>
      </p:sp>
      <p:sp>
        <p:nvSpPr>
          <p:cNvPr id="5" name="Footer Placeholder 4">
            <a:extLst>
              <a:ext uri="{FF2B5EF4-FFF2-40B4-BE49-F238E27FC236}">
                <a16:creationId xmlns:a16="http://schemas.microsoft.com/office/drawing/2014/main" id="{0B943E75-3EF1-426C-A86D-4D08627E7D37}"/>
              </a:ext>
            </a:extLst>
          </p:cNvPr>
          <p:cNvSpPr>
            <a:spLocks noGrp="1"/>
          </p:cNvSpPr>
          <p:nvPr>
            <p:ph type="ftr" sz="quarter" idx="11"/>
          </p:nvPr>
        </p:nvSpPr>
        <p:spPr/>
        <p:txBody>
          <a:bodyPr/>
          <a:lstStyle/>
          <a:p>
            <a:r>
              <a:rPr lang="en-US"/>
              <a:t>This is a generic PPT available on OCA's website </a:t>
            </a:r>
          </a:p>
        </p:txBody>
      </p:sp>
    </p:spTree>
    <p:extLst>
      <p:ext uri="{BB962C8B-B14F-4D97-AF65-F5344CB8AC3E}">
        <p14:creationId xmlns:p14="http://schemas.microsoft.com/office/powerpoint/2010/main" val="2736991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a Flexible Spending Account</a:t>
            </a:r>
          </a:p>
        </p:txBody>
      </p:sp>
      <p:sp>
        <p:nvSpPr>
          <p:cNvPr id="4" name="Text Box 2"/>
          <p:cNvSpPr txBox="1">
            <a:spLocks noChangeArrowheads="1"/>
          </p:cNvSpPr>
          <p:nvPr/>
        </p:nvSpPr>
        <p:spPr bwMode="auto">
          <a:xfrm>
            <a:off x="419100" y="1892559"/>
            <a:ext cx="8305800" cy="1447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eaLnBrk="0" fontAlgn="base" hangingPunct="0">
              <a:spcBef>
                <a:spcPct val="0"/>
              </a:spcBef>
              <a:spcAft>
                <a:spcPts val="800"/>
              </a:spcAft>
            </a:pPr>
            <a:r>
              <a:rPr kumimoji="0" lang="en-US" altLang="en-US" sz="2800" b="0" i="0" u="none" strike="noStrike" cap="none" normalizeH="0" baseline="0" dirty="0">
                <a:ln>
                  <a:noFill/>
                </a:ln>
                <a:solidFill>
                  <a:schemeClr val="accent2"/>
                </a:solidFill>
                <a:effectLst/>
                <a:latin typeface="Calibri Light" panose="020F0302020204030204" pitchFamily="34" charset="0"/>
              </a:rPr>
              <a:t>A Flexible Spending Account (FSA) is an IRS approved benefit that allows you to set aside money on a </a:t>
            </a:r>
            <a:r>
              <a:rPr kumimoji="0" lang="en-US" altLang="en-US" sz="2800" b="1" i="0" u="none" strike="noStrike" cap="none" normalizeH="0" baseline="0" dirty="0">
                <a:ln>
                  <a:noFill/>
                </a:ln>
                <a:solidFill>
                  <a:schemeClr val="accent1">
                    <a:lumMod val="75000"/>
                  </a:schemeClr>
                </a:solidFill>
                <a:effectLst/>
                <a:latin typeface="Calibri Light" panose="020F0302020204030204" pitchFamily="34" charset="0"/>
              </a:rPr>
              <a:t>TAX-FREE</a:t>
            </a:r>
            <a:r>
              <a:rPr kumimoji="0" lang="en-US" altLang="en-US" sz="2800" b="0" i="0" u="none" strike="noStrike" cap="none" normalizeH="0" baseline="0" dirty="0">
                <a:ln>
                  <a:noFill/>
                </a:ln>
                <a:solidFill>
                  <a:schemeClr val="accent1">
                    <a:lumMod val="75000"/>
                  </a:schemeClr>
                </a:solidFill>
                <a:effectLst/>
                <a:latin typeface="Calibri Light" panose="020F0302020204030204" pitchFamily="34" charset="0"/>
              </a:rPr>
              <a:t> </a:t>
            </a:r>
            <a:r>
              <a:rPr kumimoji="0" lang="en-US" altLang="en-US" sz="2800" b="0" i="0" u="none" strike="noStrike" cap="none" normalizeH="0" baseline="0" dirty="0">
                <a:ln>
                  <a:noFill/>
                </a:ln>
                <a:solidFill>
                  <a:schemeClr val="accent2"/>
                </a:solidFill>
                <a:effectLst/>
                <a:latin typeface="Calibri Light" panose="020F0302020204030204" pitchFamily="34" charset="0"/>
              </a:rPr>
              <a:t>basis to pay for unreimbursed healthcare expenses.</a:t>
            </a:r>
            <a:r>
              <a:rPr lang="en-US" altLang="en-US" sz="2800" dirty="0">
                <a:solidFill>
                  <a:schemeClr val="accent2"/>
                </a:solidFill>
                <a:latin typeface="Calibri Light" panose="020F0302020204030204" pitchFamily="34" charset="0"/>
              </a:rPr>
              <a:t> </a:t>
            </a:r>
            <a:endParaRPr kumimoji="0" lang="en-US" altLang="en-US" sz="2800" b="0" i="0" u="none" strike="noStrike" cap="none" normalizeH="0" baseline="0" dirty="0">
              <a:ln>
                <a:noFill/>
              </a:ln>
              <a:solidFill>
                <a:schemeClr val="accent2"/>
              </a:solidFill>
              <a:effectLst/>
              <a:latin typeface="Calibri Light" panose="020F0302020204030204" pitchFamily="34" charset="0"/>
            </a:endParaRPr>
          </a:p>
          <a:p>
            <a:pPr marL="285750" lvl="0" indent="-285750" algn="just">
              <a:buFont typeface="Arial" panose="020B0604020202020204" pitchFamily="34" charset="0"/>
              <a:buChar char="•"/>
            </a:pPr>
            <a:endParaRPr lang="en-US" b="1" dirty="0">
              <a:latin typeface="Calibri Light" panose="020F0302020204030204" pitchFamily="34" charset="0"/>
            </a:endParaRPr>
          </a:p>
          <a:p>
            <a:pPr marL="285750" lvl="0" indent="-285750" algn="just">
              <a:buFont typeface="Arial" panose="020B0604020202020204" pitchFamily="34" charset="0"/>
              <a:buChar char="•"/>
            </a:pPr>
            <a:r>
              <a:rPr lang="en-US" sz="1600" b="1" dirty="0">
                <a:latin typeface="Calibri Light" panose="020F0302020204030204" pitchFamily="34" charset="0"/>
              </a:rPr>
              <a:t>Healthcare FSA</a:t>
            </a:r>
            <a:r>
              <a:rPr lang="en-US" sz="1600" dirty="0">
                <a:latin typeface="Calibri Light" panose="020F0302020204030204" pitchFamily="34" charset="0"/>
              </a:rPr>
              <a:t> allows you to use pre-tax dollars for out-of-pocket medical, dental and vision expenses. FSA will usually include the deductible, coinsurance or copayment amounts for your health plan, eye glasses or contact lenses, dental work and orthodontia, medical equipment, hearing aids and chiropractic care.  </a:t>
            </a:r>
            <a:r>
              <a:rPr lang="en-US" sz="1600" b="1" dirty="0">
                <a:latin typeface="Calibri Light" panose="020F0302020204030204" pitchFamily="34" charset="0"/>
              </a:rPr>
              <a:t>Be sure these expenses are not reimbursed thru another source.</a:t>
            </a:r>
            <a:endParaRPr lang="en-US" sz="1600" dirty="0">
              <a:latin typeface="Calibri Light" panose="020F0302020204030204" pitchFamily="34" charset="0"/>
            </a:endParaRPr>
          </a:p>
          <a:p>
            <a:pPr algn="just"/>
            <a:r>
              <a:rPr lang="en-US" sz="1600" dirty="0">
                <a:latin typeface="Calibri Light" panose="020F0302020204030204" pitchFamily="34" charset="0"/>
              </a:rPr>
              <a:t> </a:t>
            </a:r>
          </a:p>
          <a:p>
            <a:pPr marL="285750" lvl="0" indent="-285750" algn="just">
              <a:buFont typeface="Arial" panose="020B0604020202020204" pitchFamily="34" charset="0"/>
              <a:buChar char="•"/>
            </a:pPr>
            <a:r>
              <a:rPr lang="en-US" sz="1600" b="1" dirty="0">
                <a:latin typeface="Calibri Light" panose="020F0302020204030204" pitchFamily="34" charset="0"/>
              </a:rPr>
              <a:t>Dependent Care FSA</a:t>
            </a:r>
            <a:r>
              <a:rPr lang="en-US" sz="1600" dirty="0">
                <a:latin typeface="Calibri Light" panose="020F0302020204030204" pitchFamily="34" charset="0"/>
              </a:rPr>
              <a:t> (DCA) covers employment-related expenses for child care. Typical expenses under this account include charges for day care, nursery school and elder care.  The primary purpose cannot be for education.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Slide Number Placeholder 2">
            <a:extLst>
              <a:ext uri="{FF2B5EF4-FFF2-40B4-BE49-F238E27FC236}">
                <a16:creationId xmlns:a16="http://schemas.microsoft.com/office/drawing/2014/main" id="{9726F91F-76AB-4902-B7A8-D53A6321A2C9}"/>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2</a:t>
            </a:fld>
            <a:endParaRPr lang="en-US"/>
          </a:p>
        </p:txBody>
      </p:sp>
      <p:sp>
        <p:nvSpPr>
          <p:cNvPr id="5" name="Footer Placeholder 4">
            <a:extLst>
              <a:ext uri="{FF2B5EF4-FFF2-40B4-BE49-F238E27FC236}">
                <a16:creationId xmlns:a16="http://schemas.microsoft.com/office/drawing/2014/main" id="{51C8D667-0A29-407E-8E42-D3B6DC07AF91}"/>
              </a:ext>
            </a:extLst>
          </p:cNvPr>
          <p:cNvSpPr>
            <a:spLocks noGrp="1"/>
          </p:cNvSpPr>
          <p:nvPr>
            <p:ph type="ftr" sz="quarter" idx="11"/>
          </p:nvPr>
        </p:nvSpPr>
        <p:spPr/>
        <p:txBody>
          <a:bodyPr/>
          <a:lstStyle/>
          <a:p>
            <a:r>
              <a:rPr lang="en-US"/>
              <a:t>This is a generic PPT available on OCA's website </a:t>
            </a:r>
          </a:p>
        </p:txBody>
      </p:sp>
    </p:spTree>
    <p:extLst>
      <p:ext uri="{BB962C8B-B14F-4D97-AF65-F5344CB8AC3E}">
        <p14:creationId xmlns:p14="http://schemas.microsoft.com/office/powerpoint/2010/main" val="3751626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Making FSA Contributions…</a:t>
            </a:r>
          </a:p>
        </p:txBody>
      </p:sp>
      <p:sp>
        <p:nvSpPr>
          <p:cNvPr id="4" name="Text Box 2"/>
          <p:cNvSpPr txBox="1">
            <a:spLocks noChangeArrowheads="1"/>
          </p:cNvSpPr>
          <p:nvPr/>
        </p:nvSpPr>
        <p:spPr bwMode="auto">
          <a:xfrm>
            <a:off x="419100" y="1981201"/>
            <a:ext cx="8305800" cy="1447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a:r>
              <a:rPr lang="en-US" sz="2800" dirty="0">
                <a:solidFill>
                  <a:schemeClr val="accent2"/>
                </a:solidFill>
              </a:rPr>
              <a:t>What are the maximum amounts that can be contributed each year to the Flexible Spending Plans? </a:t>
            </a:r>
          </a:p>
          <a:p>
            <a:pPr algn="just"/>
            <a:endParaRPr lang="en-US" sz="2800" dirty="0">
              <a:solidFill>
                <a:schemeClr val="accent2"/>
              </a:solidFill>
            </a:endParaRPr>
          </a:p>
          <a:p>
            <a:pPr marL="285750" lvl="0" indent="-285750" algn="just">
              <a:buFont typeface="Arial" panose="020B0604020202020204" pitchFamily="34" charset="0"/>
              <a:buChar char="•"/>
            </a:pPr>
            <a:r>
              <a:rPr lang="en-US" sz="1600" b="1" dirty="0">
                <a:latin typeface="Calibri Light" panose="020F0302020204030204" pitchFamily="34" charset="0"/>
              </a:rPr>
              <a:t>Healthcare FSA annual limit is $2,650 </a:t>
            </a:r>
            <a:r>
              <a:rPr lang="en-US" sz="1600" dirty="0">
                <a:latin typeface="Calibri Light" panose="020F0302020204030204" pitchFamily="34" charset="0"/>
              </a:rPr>
              <a:t>(No annual minimum to participate)</a:t>
            </a:r>
          </a:p>
          <a:p>
            <a:pPr algn="just"/>
            <a:r>
              <a:rPr lang="en-US" sz="1600" dirty="0">
                <a:latin typeface="Calibri Light" panose="020F0302020204030204" pitchFamily="34" charset="0"/>
              </a:rPr>
              <a:t> </a:t>
            </a:r>
          </a:p>
          <a:p>
            <a:pPr marL="285750" lvl="0" indent="-285750" algn="just">
              <a:buFont typeface="Arial" panose="020B0604020202020204" pitchFamily="34" charset="0"/>
              <a:buChar char="•"/>
            </a:pPr>
            <a:r>
              <a:rPr lang="en-US" sz="1600" b="1" dirty="0">
                <a:latin typeface="Calibri Light" panose="020F0302020204030204" pitchFamily="34" charset="0"/>
              </a:rPr>
              <a:t>Dependent Care FSA annual limit is $5,000</a:t>
            </a:r>
            <a:r>
              <a:rPr lang="en-US" sz="1600" dirty="0">
                <a:latin typeface="Calibri Light" panose="020F0302020204030204" pitchFamily="34" charset="0"/>
              </a:rPr>
              <a:t> if married and filing a joint return or a single custodial parent. $2,500 if married filing a separate return. (No annual minimum to participate)</a:t>
            </a:r>
          </a:p>
          <a:p>
            <a:pPr algn="just"/>
            <a:r>
              <a:rPr lang="en-US" sz="1600" dirty="0">
                <a:latin typeface="Calibri Light" panose="020F0302020204030204" pitchFamily="34" charset="0"/>
              </a:rPr>
              <a:t> </a:t>
            </a:r>
          </a:p>
          <a:p>
            <a:pPr marL="285750" lvl="0" indent="-285750" algn="just">
              <a:buFont typeface="Arial" panose="020B0604020202020204" pitchFamily="34" charset="0"/>
              <a:buChar char="•"/>
            </a:pPr>
            <a:r>
              <a:rPr lang="en-US" sz="1600" dirty="0">
                <a:latin typeface="Calibri Light" panose="020F0302020204030204" pitchFamily="34" charset="0"/>
              </a:rPr>
              <a:t>Your plan runs from </a:t>
            </a:r>
            <a:r>
              <a:rPr lang="en-US" sz="1600" b="1" dirty="0">
                <a:latin typeface="Calibri Light" panose="020F0302020204030204" pitchFamily="34" charset="0"/>
              </a:rPr>
              <a:t>January 1</a:t>
            </a:r>
            <a:r>
              <a:rPr lang="en-US" sz="1600" b="1" baseline="30000" dirty="0">
                <a:latin typeface="Calibri Light" panose="020F0302020204030204" pitchFamily="34" charset="0"/>
              </a:rPr>
              <a:t>st</a:t>
            </a:r>
            <a:r>
              <a:rPr lang="en-US" sz="1600" b="1" dirty="0">
                <a:latin typeface="Calibri Light" panose="020F0302020204030204" pitchFamily="34" charset="0"/>
              </a:rPr>
              <a:t>  through December 31</a:t>
            </a:r>
            <a:r>
              <a:rPr lang="en-US" sz="1600" b="1" baseline="30000" dirty="0">
                <a:latin typeface="Calibri Light" panose="020F0302020204030204" pitchFamily="34" charset="0"/>
              </a:rPr>
              <a:t>st</a:t>
            </a:r>
            <a:endParaRPr lang="en-US" sz="1600" dirty="0">
              <a:latin typeface="Calibri Light" panose="020F0302020204030204" pitchFamily="34" charset="0"/>
            </a:endParaRPr>
          </a:p>
          <a:p>
            <a:pPr algn="just"/>
            <a:r>
              <a:rPr lang="en-US" sz="1600" dirty="0">
                <a:latin typeface="Calibri Light" panose="020F0302020204030204" pitchFamily="34" charset="0"/>
              </a:rPr>
              <a:t> </a:t>
            </a:r>
          </a:p>
          <a:p>
            <a:pPr marL="285750" lvl="0" indent="-285750" algn="just">
              <a:buFont typeface="Arial" panose="020B0604020202020204" pitchFamily="34" charset="0"/>
              <a:buChar char="•"/>
            </a:pPr>
            <a:r>
              <a:rPr lang="en-US" sz="1600" dirty="0">
                <a:latin typeface="Calibri Light" panose="020F0302020204030204" pitchFamily="34" charset="0"/>
              </a:rPr>
              <a:t>Contributions are deducted in </a:t>
            </a:r>
            <a:r>
              <a:rPr lang="en-US" sz="1600" b="1" dirty="0">
                <a:latin typeface="Calibri Light" panose="020F0302020204030204" pitchFamily="34" charset="0"/>
              </a:rPr>
              <a:t>equal installments</a:t>
            </a:r>
            <a:r>
              <a:rPr lang="en-US" sz="1600" dirty="0">
                <a:latin typeface="Calibri Light" panose="020F0302020204030204" pitchFamily="34" charset="0"/>
              </a:rPr>
              <a:t> from your paycheck during the plan year. Deductions will be taken pre-tax and will reduce your FICA, State (NJ doesn’t allow for state tax deduction) and Federal income tax!</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Slide Number Placeholder 2">
            <a:extLst>
              <a:ext uri="{FF2B5EF4-FFF2-40B4-BE49-F238E27FC236}">
                <a16:creationId xmlns:a16="http://schemas.microsoft.com/office/drawing/2014/main" id="{738B4BA6-3607-4680-AE12-02704B596FC7}"/>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3</a:t>
            </a:fld>
            <a:endParaRPr lang="en-US"/>
          </a:p>
        </p:txBody>
      </p:sp>
      <p:sp>
        <p:nvSpPr>
          <p:cNvPr id="5" name="Footer Placeholder 4">
            <a:extLst>
              <a:ext uri="{FF2B5EF4-FFF2-40B4-BE49-F238E27FC236}">
                <a16:creationId xmlns:a16="http://schemas.microsoft.com/office/drawing/2014/main" id="{1397EC5F-ECE5-4144-8705-C37784375BDE}"/>
              </a:ext>
            </a:extLst>
          </p:cNvPr>
          <p:cNvSpPr>
            <a:spLocks noGrp="1"/>
          </p:cNvSpPr>
          <p:nvPr>
            <p:ph type="ftr" sz="quarter" idx="11"/>
          </p:nvPr>
        </p:nvSpPr>
        <p:spPr/>
        <p:txBody>
          <a:bodyPr/>
          <a:lstStyle/>
          <a:p>
            <a:r>
              <a:rPr lang="en-US"/>
              <a:t>This is a generic PPT available on OCA's website </a:t>
            </a:r>
          </a:p>
        </p:txBody>
      </p:sp>
    </p:spTree>
    <p:extLst>
      <p:ext uri="{BB962C8B-B14F-4D97-AF65-F5344CB8AC3E}">
        <p14:creationId xmlns:p14="http://schemas.microsoft.com/office/powerpoint/2010/main" val="2772553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Use it or lose it and the 75 Day Grace Period…</a:t>
            </a:r>
          </a:p>
        </p:txBody>
      </p:sp>
      <p:sp>
        <p:nvSpPr>
          <p:cNvPr id="4" name="Text Box 2"/>
          <p:cNvSpPr txBox="1">
            <a:spLocks noChangeArrowheads="1"/>
          </p:cNvSpPr>
          <p:nvPr/>
        </p:nvSpPr>
        <p:spPr bwMode="auto">
          <a:xfrm>
            <a:off x="342122" y="1614196"/>
            <a:ext cx="8459755" cy="4710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Calibri Light" panose="020F0302020204030204" pitchFamily="34" charset="0"/>
            </a:endParaRPr>
          </a:p>
          <a:p>
            <a:pPr algn="just"/>
            <a:r>
              <a:rPr lang="en-US" sz="2400" dirty="0">
                <a:solidFill>
                  <a:schemeClr val="accent2"/>
                </a:solidFill>
                <a:latin typeface="Calibri Light" panose="020F0302020204030204" pitchFamily="34" charset="0"/>
              </a:rPr>
              <a:t>Your FSA runs calendar year. Any eligible purchases you make during the plan year are reimbursable.  You will have 90 days from the plan end date to submit any claims that were incurred during the prior plan year. This is your run out period.</a:t>
            </a:r>
          </a:p>
          <a:p>
            <a:pPr algn="just"/>
            <a:endParaRPr lang="en-US" dirty="0">
              <a:latin typeface="Calibri Light" panose="020F0302020204030204" pitchFamily="34" charset="0"/>
            </a:endParaRPr>
          </a:p>
          <a:p>
            <a:pPr algn="just"/>
            <a:endParaRPr lang="en-US" dirty="0">
              <a:latin typeface="Calibri Light" panose="020F0302020204030204" pitchFamily="34" charset="0"/>
            </a:endParaRPr>
          </a:p>
          <a:p>
            <a:pPr marL="285750" lvl="0" indent="-285750" algn="just">
              <a:buFont typeface="Arial" panose="020B0604020202020204" pitchFamily="34" charset="0"/>
              <a:buChar char="•"/>
            </a:pPr>
            <a:r>
              <a:rPr lang="en-US" dirty="0">
                <a:latin typeface="Calibri Light" panose="020F0302020204030204" pitchFamily="34" charset="0"/>
              </a:rPr>
              <a:t>The FSA benefit does have a 75 day Grace Period at the end of the plan year.  This will allow you to incur new expenses during the 75 days and use any remaining funds from the previous plan year. Your plan year ends on December 31</a:t>
            </a:r>
            <a:r>
              <a:rPr lang="en-US" baseline="30000" dirty="0">
                <a:latin typeface="Calibri Light" panose="020F0302020204030204" pitchFamily="34" charset="0"/>
              </a:rPr>
              <a:t>st</a:t>
            </a:r>
            <a:r>
              <a:rPr lang="en-US" dirty="0">
                <a:latin typeface="Calibri Light" panose="020F0302020204030204" pitchFamily="34" charset="0"/>
              </a:rPr>
              <a:t>, which means you have until March 15</a:t>
            </a:r>
            <a:r>
              <a:rPr lang="en-US" baseline="30000" dirty="0">
                <a:latin typeface="Calibri Light" panose="020F0302020204030204" pitchFamily="34" charset="0"/>
              </a:rPr>
              <a:t>th</a:t>
            </a:r>
            <a:r>
              <a:rPr lang="en-US" dirty="0">
                <a:latin typeface="Calibri Light" panose="020F0302020204030204" pitchFamily="34" charset="0"/>
              </a:rPr>
              <a:t> to incur new expenses, and until March 31</a:t>
            </a:r>
            <a:r>
              <a:rPr lang="en-US" baseline="30000" dirty="0">
                <a:latin typeface="Calibri Light" panose="020F0302020204030204" pitchFamily="34" charset="0"/>
              </a:rPr>
              <a:t>st</a:t>
            </a:r>
            <a:r>
              <a:rPr lang="en-US" dirty="0">
                <a:latin typeface="Calibri Light" panose="020F0302020204030204" pitchFamily="34" charset="0"/>
              </a:rPr>
              <a:t> to submit any outstanding claims for the prior plan year. </a:t>
            </a:r>
          </a:p>
          <a:p>
            <a:pPr algn="just"/>
            <a:endParaRPr lang="en-US" dirty="0">
              <a:latin typeface="Calibri Light" panose="020F0302020204030204" pitchFamily="34" charset="0"/>
            </a:endParaRPr>
          </a:p>
          <a:p>
            <a:pPr marL="285750" lvl="0" indent="-285750" algn="just">
              <a:buFont typeface="Arial" panose="020B0604020202020204" pitchFamily="34" charset="0"/>
              <a:buChar char="•"/>
            </a:pPr>
            <a:r>
              <a:rPr lang="en-US" dirty="0">
                <a:latin typeface="Calibri Light" panose="020F0302020204030204" pitchFamily="34" charset="0"/>
              </a:rPr>
              <a:t>To participate, you simply need to complete the OCA enrollment form and determine your annual election.  Once enrolled in the FSA, you and all of your tax dependents are automatically included.</a:t>
            </a:r>
          </a:p>
          <a:p>
            <a:pPr marL="285750" indent="-285750">
              <a:buFont typeface="Arial" panose="020B0604020202020204" pitchFamily="34" charset="0"/>
              <a:buChar char="•"/>
            </a:pPr>
            <a:endParaRPr lang="en-US" dirty="0">
              <a:latin typeface="Calibri Light" panose="020F0302020204030204" pitchFamily="34" charset="0"/>
            </a:endParaRPr>
          </a:p>
        </p:txBody>
      </p:sp>
      <p:sp>
        <p:nvSpPr>
          <p:cNvPr id="3" name="Slide Number Placeholder 2">
            <a:extLst>
              <a:ext uri="{FF2B5EF4-FFF2-40B4-BE49-F238E27FC236}">
                <a16:creationId xmlns:a16="http://schemas.microsoft.com/office/drawing/2014/main" id="{9D5CFA91-1382-430B-8ADE-DD15A0D7A9DA}"/>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4</a:t>
            </a:fld>
            <a:endParaRPr lang="en-US"/>
          </a:p>
        </p:txBody>
      </p:sp>
      <p:sp>
        <p:nvSpPr>
          <p:cNvPr id="5" name="Footer Placeholder 4">
            <a:extLst>
              <a:ext uri="{FF2B5EF4-FFF2-40B4-BE49-F238E27FC236}">
                <a16:creationId xmlns:a16="http://schemas.microsoft.com/office/drawing/2014/main" id="{F345CA29-71DF-42DF-AEA3-17A7F632DE8C}"/>
              </a:ext>
            </a:extLst>
          </p:cNvPr>
          <p:cNvSpPr>
            <a:spLocks noGrp="1"/>
          </p:cNvSpPr>
          <p:nvPr>
            <p:ph type="ftr" sz="quarter" idx="11"/>
          </p:nvPr>
        </p:nvSpPr>
        <p:spPr/>
        <p:txBody>
          <a:bodyPr/>
          <a:lstStyle/>
          <a:p>
            <a:r>
              <a:rPr lang="en-US"/>
              <a:t>This is a generic PPT available on OCA's website </a:t>
            </a:r>
          </a:p>
        </p:txBody>
      </p:sp>
    </p:spTree>
    <p:extLst>
      <p:ext uri="{BB962C8B-B14F-4D97-AF65-F5344CB8AC3E}">
        <p14:creationId xmlns:p14="http://schemas.microsoft.com/office/powerpoint/2010/main" val="3147067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Sample Eligible FSA Expenses</a:t>
            </a:r>
          </a:p>
        </p:txBody>
      </p:sp>
      <p:sp>
        <p:nvSpPr>
          <p:cNvPr id="6" name="Text Box 2"/>
          <p:cNvSpPr txBox="1">
            <a:spLocks noChangeArrowheads="1"/>
          </p:cNvSpPr>
          <p:nvPr/>
        </p:nvSpPr>
        <p:spPr bwMode="auto">
          <a:xfrm>
            <a:off x="3733800" y="1828800"/>
            <a:ext cx="2879726"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Eye examinations and eyeglasses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Home health and/or hospice care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Hospital services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Insulin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Laboratory fees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LASIK eye surgery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Medical alert (bracelet, necklace)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Medical monitoring and testing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Devices*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Nursing services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Obstetrical expenses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Operations and surgeries (legal)</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Optometrists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Orthodontia</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Orthopedic services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Osteopaths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Oxygen/oxygen equipment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Text Box 3"/>
          <p:cNvSpPr txBox="1">
            <a:spLocks noChangeArrowheads="1"/>
          </p:cNvSpPr>
          <p:nvPr/>
        </p:nvSpPr>
        <p:spPr bwMode="auto">
          <a:xfrm>
            <a:off x="533400" y="1828800"/>
            <a:ext cx="2879726"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Acupuncture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Alcoholism treatment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Allergy shots and testing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Ambulance (ground or air)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Artificial limbs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Blind services and equipment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Car controls for handicapped*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Chiropractor services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Coinsurance and deductibles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Contact lenses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Crutches, wheelchairs, walkers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Deaf services -- hearing aid, etc.</a:t>
            </a:r>
            <a:endParaRPr kumimoji="0" lang="en-US" altLang="en-US" sz="1200" b="0" i="0" u="none" strike="noStrike" cap="none" normalizeH="0" baseline="0">
              <a:ln>
                <a:noFill/>
              </a:ln>
              <a:solidFill>
                <a:schemeClr val="tx1"/>
              </a:solidFill>
              <a:effectLst/>
              <a:latin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Dental treatment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Dentures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Diagnostic tests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Drug addiction treatment &amp; facilities</a:t>
            </a:r>
          </a:p>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Drugs (prescription)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Text Box 4"/>
          <p:cNvSpPr txBox="1">
            <a:spLocks noChangeArrowheads="1"/>
          </p:cNvSpPr>
          <p:nvPr/>
        </p:nvSpPr>
        <p:spPr bwMode="auto">
          <a:xfrm>
            <a:off x="6477000" y="1858108"/>
            <a:ext cx="2530475" cy="408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Physical therapy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Psychiatric care, psychologists, psychotherapists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Radial keratotomy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Sexual dysfunction treatment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Smoking cessation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Surgical fees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Therapy treatments*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Vaccinations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Vitamins (prescription only)*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Weight loss programs*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libri" panose="020F0502020204030204" pitchFamily="34" charset="0"/>
              </a:rPr>
              <a:t> X-rays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AutoShape 5"/>
          <p:cNvSpPr>
            <a:spLocks noChangeArrowheads="1"/>
          </p:cNvSpPr>
          <p:nvPr/>
        </p:nvSpPr>
        <p:spPr bwMode="auto">
          <a:xfrm>
            <a:off x="533400" y="5283323"/>
            <a:ext cx="8305800" cy="1377462"/>
          </a:xfrm>
          <a:prstGeom prst="roundRect">
            <a:avLst>
              <a:gd name="adj" fmla="val 16667"/>
            </a:avLst>
          </a:pr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chemeClr val="tx1"/>
                </a:solidFill>
                <a:effectLst/>
                <a:latin typeface="Calibri" panose="020F0502020204030204" pitchFamily="34" charset="0"/>
              </a:rPr>
              <a:t>Effective January 1, 2011, OTC medications require a doctor’s prescription to be eligible for FSA/HSA reimbursement.</a:t>
            </a:r>
            <a:endParaRPr kumimoji="0" lang="en-US" altLang="en-US" sz="1000" b="1" i="0" u="none" strike="noStrike" cap="none" normalizeH="0" baseline="0">
              <a:ln>
                <a:noFill/>
              </a:ln>
              <a:solidFill>
                <a:schemeClr val="tx1"/>
              </a:solidFill>
              <a:effectLst/>
              <a:latin typeface="MyriadPro-BoldCond"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1000" b="1" i="0" u="none" strike="noStrike" cap="none" normalizeH="0" baseline="0">
              <a:ln>
                <a:noFill/>
              </a:ln>
              <a:solidFill>
                <a:schemeClr val="tx1"/>
              </a:solidFill>
              <a:effectLst/>
              <a:latin typeface="MyriadPro-Bold"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Calibri" panose="020F0502020204030204" pitchFamily="34" charset="0"/>
              </a:rPr>
              <a:t>As a result, OTC medications cannot be purchased using the mySource card unless dispensed by a pharmacy the same as a standard prescription. If a manual claim is submitted for purchase on or after 1/1/11 of an OTC medication, a copy of the prescription and the purchase receipt must both be included with the claim in order to receive reimbursement.</a:t>
            </a: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1000" b="0" i="1" u="none" strike="noStrike" cap="none" normalizeH="0" baseline="0">
              <a:ln>
                <a:noFill/>
              </a:ln>
              <a:solidFill>
                <a:schemeClr val="tx1"/>
              </a:solidFill>
              <a:effectLst/>
              <a:latin typeface="MyriadPro-It"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000" b="1" i="1" u="none" strike="noStrike" cap="none" normalizeH="0" baseline="0">
                <a:ln>
                  <a:noFill/>
                </a:ln>
                <a:solidFill>
                  <a:schemeClr val="tx1"/>
                </a:solidFill>
                <a:effectLst/>
                <a:latin typeface="Calibri" panose="020F0502020204030204" pitchFamily="34" charset="0"/>
              </a:rPr>
              <a:t>Non-medicated</a:t>
            </a:r>
            <a:r>
              <a:rPr kumimoji="0" lang="en-US" altLang="en-US" sz="1000" b="0" i="1" u="none" strike="noStrike" cap="none" normalizeH="0" baseline="0">
                <a:ln>
                  <a:noFill/>
                </a:ln>
                <a:solidFill>
                  <a:schemeClr val="tx1"/>
                </a:solidFill>
                <a:effectLst/>
                <a:latin typeface="Calibri" panose="020F0502020204030204" pitchFamily="34" charset="0"/>
              </a:rPr>
              <a:t> </a:t>
            </a:r>
            <a:r>
              <a:rPr kumimoji="0" lang="en-US" altLang="en-US" sz="1000" b="0" i="0" u="none" strike="noStrike" cap="none" normalizeH="0" baseline="0">
                <a:ln>
                  <a:noFill/>
                </a:ln>
                <a:solidFill>
                  <a:schemeClr val="tx1"/>
                </a:solidFill>
                <a:effectLst/>
                <a:latin typeface="Calibri" panose="020F0502020204030204" pitchFamily="34" charset="0"/>
              </a:rPr>
              <a:t>OTC products (gauze pads, diabetes test strips, saline solution, etc.) are not affected by this change in the law. You can continue to receive FSA/HSA reimbursement for such items in the same manner you did prior to 1/1/11.</a:t>
            </a:r>
            <a:endParaRPr kumimoji="0" lang="en-US" altLang="en-US" sz="1000" b="0" i="0" u="none" strike="noStrike" cap="none" normalizeH="0" baseline="0">
              <a:ln>
                <a:noFill/>
              </a:ln>
              <a:solidFill>
                <a:schemeClr val="tx1"/>
              </a:solidFill>
              <a:effectLst/>
              <a:latin typeface="Arial" panose="020B0604020202020204" pitchFamily="34" charset="0"/>
            </a:endParaRPr>
          </a:p>
        </p:txBody>
      </p:sp>
      <p:sp>
        <p:nvSpPr>
          <p:cNvPr id="3" name="Slide Number Placeholder 2">
            <a:extLst>
              <a:ext uri="{FF2B5EF4-FFF2-40B4-BE49-F238E27FC236}">
                <a16:creationId xmlns:a16="http://schemas.microsoft.com/office/drawing/2014/main" id="{D5B6829D-F971-4185-97DC-83DB44C6F34E}"/>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5</a:t>
            </a:fld>
            <a:endParaRPr lang="en-US"/>
          </a:p>
        </p:txBody>
      </p:sp>
      <p:sp>
        <p:nvSpPr>
          <p:cNvPr id="4" name="Footer Placeholder 3">
            <a:extLst>
              <a:ext uri="{FF2B5EF4-FFF2-40B4-BE49-F238E27FC236}">
                <a16:creationId xmlns:a16="http://schemas.microsoft.com/office/drawing/2014/main" id="{1FCDD5B4-2306-4321-AE19-2319CA0C11FC}"/>
              </a:ext>
            </a:extLst>
          </p:cNvPr>
          <p:cNvSpPr>
            <a:spLocks noGrp="1"/>
          </p:cNvSpPr>
          <p:nvPr>
            <p:ph type="ftr" sz="quarter" idx="11"/>
          </p:nvPr>
        </p:nvSpPr>
        <p:spPr/>
        <p:txBody>
          <a:bodyPr/>
          <a:lstStyle/>
          <a:p>
            <a:r>
              <a:rPr lang="en-US"/>
              <a:t>This is a generic PPT available on OCA's website </a:t>
            </a:r>
          </a:p>
        </p:txBody>
      </p:sp>
    </p:spTree>
    <p:extLst>
      <p:ext uri="{BB962C8B-B14F-4D97-AF65-F5344CB8AC3E}">
        <p14:creationId xmlns:p14="http://schemas.microsoft.com/office/powerpoint/2010/main" val="1025883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FSA Dependent Care (DCA)</a:t>
            </a:r>
          </a:p>
        </p:txBody>
      </p:sp>
      <p:sp>
        <p:nvSpPr>
          <p:cNvPr id="4" name="Text Box 2"/>
          <p:cNvSpPr txBox="1">
            <a:spLocks noChangeArrowheads="1"/>
          </p:cNvSpPr>
          <p:nvPr/>
        </p:nvSpPr>
        <p:spPr bwMode="auto">
          <a:xfrm>
            <a:off x="533400" y="1752600"/>
            <a:ext cx="8001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a:spcBef>
                <a:spcPts val="400"/>
              </a:spcBef>
              <a:buClr>
                <a:srgbClr val="2DA2BF"/>
              </a:buClr>
              <a:buSzPct val="68000"/>
            </a:pPr>
            <a:r>
              <a:rPr lang="en-US" sz="2000" dirty="0">
                <a:solidFill>
                  <a:schemeClr val="accent2"/>
                </a:solidFill>
              </a:rPr>
              <a:t>You can use a Dependent Care Spending Account only if you pay dependent day care expenses to be able to work. Your day care services can take place either inside or outside of your home. If you are married, your spouse must also work, go to school full time, or be incapable of self-care for you to be eligible.</a:t>
            </a:r>
          </a:p>
          <a:p>
            <a:pPr lvl="0">
              <a:spcBef>
                <a:spcPts val="400"/>
              </a:spcBef>
              <a:buClr>
                <a:srgbClr val="2DA2BF"/>
              </a:buClr>
              <a:buSzPct val="68000"/>
            </a:pPr>
            <a:endParaRPr lang="en-US" sz="1200" dirty="0">
              <a:solidFill>
                <a:prstClr val="black"/>
              </a:solidFill>
              <a:latin typeface="Calibri Light" panose="020F0302020204030204" pitchFamily="34" charset="0"/>
            </a:endParaRPr>
          </a:p>
          <a:p>
            <a:pPr marL="171450" lvl="0" indent="-171450">
              <a:spcBef>
                <a:spcPts val="400"/>
              </a:spcBef>
              <a:buSzPct val="68000"/>
              <a:buFont typeface="Arial" panose="020B0604020202020204" pitchFamily="34" charset="0"/>
              <a:buChar char="•"/>
            </a:pPr>
            <a:r>
              <a:rPr lang="en-US" sz="1400" dirty="0">
                <a:latin typeface="Calibri Light" panose="020F0302020204030204" pitchFamily="34" charset="0"/>
              </a:rPr>
              <a:t>Only (a) dependents under the age of thirteen or (b) dependent adults or children thirteen years or older who are mentally or physically incapable of self-care are covered.</a:t>
            </a:r>
          </a:p>
          <a:p>
            <a:pPr lvl="0">
              <a:spcBef>
                <a:spcPts val="400"/>
              </a:spcBef>
              <a:buSzPct val="68000"/>
            </a:pPr>
            <a:endParaRPr lang="en-US" sz="1400" dirty="0">
              <a:latin typeface="Calibri Light" panose="020F0302020204030204" pitchFamily="34" charset="0"/>
            </a:endParaRPr>
          </a:p>
          <a:p>
            <a:pPr marL="171450" lvl="0" indent="-171450">
              <a:spcBef>
                <a:spcPts val="400"/>
              </a:spcBef>
              <a:buSzPct val="68000"/>
              <a:buFont typeface="Arial" panose="020B0604020202020204" pitchFamily="34" charset="0"/>
              <a:buChar char="•"/>
            </a:pPr>
            <a:r>
              <a:rPr lang="en-US" sz="1400" dirty="0">
                <a:latin typeface="Calibri Light" panose="020F0302020204030204" pitchFamily="34" charset="0"/>
              </a:rPr>
              <a:t>You cannot claim expenses if the service provider is your child or stepchild and are under age 19 or if you claim the service provider as a dependent for Federal income tax purposes.</a:t>
            </a:r>
          </a:p>
          <a:p>
            <a:pPr marL="171450" lvl="0" indent="-171450">
              <a:spcBef>
                <a:spcPts val="400"/>
              </a:spcBef>
              <a:buSzPct val="68000"/>
              <a:buFont typeface="Arial" panose="020B0604020202020204" pitchFamily="34" charset="0"/>
              <a:buChar char="•"/>
            </a:pPr>
            <a:endParaRPr lang="en-US" sz="1400" dirty="0">
              <a:latin typeface="Calibri Light" panose="020F0302020204030204" pitchFamily="34" charset="0"/>
            </a:endParaRPr>
          </a:p>
          <a:p>
            <a:pPr marL="171450" lvl="0" indent="-171450">
              <a:spcBef>
                <a:spcPts val="400"/>
              </a:spcBef>
              <a:buSzPct val="68000"/>
              <a:buFont typeface="Arial" panose="020B0604020202020204" pitchFamily="34" charset="0"/>
              <a:buChar char="•"/>
            </a:pPr>
            <a:r>
              <a:rPr lang="en-US" sz="1400" dirty="0">
                <a:latin typeface="Calibri Light" panose="020F0302020204030204" pitchFamily="34" charset="0"/>
              </a:rPr>
              <a:t>To be reimbursed, you must include the facility’s name, address, and tax identification number or the Social Security number of the individual providing the dependent day care service.</a:t>
            </a:r>
          </a:p>
          <a:p>
            <a:pPr marL="171450" lvl="0" indent="-171450">
              <a:spcBef>
                <a:spcPts val="400"/>
              </a:spcBef>
              <a:buSzPct val="68000"/>
              <a:buFont typeface="Arial" panose="020B0604020202020204" pitchFamily="34" charset="0"/>
              <a:buChar char="•"/>
            </a:pPr>
            <a:endParaRPr lang="en-US" sz="1400" b="1" dirty="0">
              <a:latin typeface="Calibri Light" panose="020F0302020204030204" pitchFamily="34" charset="0"/>
            </a:endParaRPr>
          </a:p>
          <a:p>
            <a:pPr marL="171450" lvl="0" indent="-171450">
              <a:spcBef>
                <a:spcPts val="400"/>
              </a:spcBef>
              <a:buSzPct val="68000"/>
              <a:buFont typeface="Arial" panose="020B0604020202020204" pitchFamily="34" charset="0"/>
              <a:buChar char="•"/>
            </a:pPr>
            <a:r>
              <a:rPr lang="en-US" sz="1400" b="1" dirty="0">
                <a:latin typeface="Calibri Light" panose="020F0302020204030204" pitchFamily="34" charset="0"/>
              </a:rPr>
              <a:t>Maximum Dependent Care Contribution Limit: $5,000 per year</a:t>
            </a:r>
          </a:p>
          <a:p>
            <a:pPr marL="0" marR="0" lvl="0" indent="0" algn="l" defTabSz="914400" rtl="0" eaLnBrk="0" fontAlgn="base" latinLnBrk="0" hangingPunct="0">
              <a:lnSpc>
                <a:spcPct val="100000"/>
              </a:lnSpc>
              <a:spcBef>
                <a:spcPct val="0"/>
              </a:spcBef>
              <a:spcAft>
                <a:spcPts val="800"/>
              </a:spcAft>
              <a:buClrTx/>
              <a:buSzTx/>
              <a:buFontTx/>
              <a:buNone/>
              <a:tabLst/>
            </a:pPr>
            <a:endParaRPr kumimoji="0" lang="en-US" altLang="en-US" sz="1200" b="0" i="0" u="none" strike="noStrike" cap="none" normalizeH="0" baseline="0" dirty="0">
              <a:ln>
                <a:noFill/>
              </a:ln>
              <a:solidFill>
                <a:schemeClr val="accent2"/>
              </a:solidFill>
              <a:effectLst/>
              <a:latin typeface="Calibri Light" panose="020F03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sp>
        <p:nvSpPr>
          <p:cNvPr id="3" name="Slide Number Placeholder 2">
            <a:extLst>
              <a:ext uri="{FF2B5EF4-FFF2-40B4-BE49-F238E27FC236}">
                <a16:creationId xmlns:a16="http://schemas.microsoft.com/office/drawing/2014/main" id="{E2237002-7361-4DC7-ABC3-12454809A9E8}"/>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6</a:t>
            </a:fld>
            <a:endParaRPr lang="en-US"/>
          </a:p>
        </p:txBody>
      </p:sp>
      <p:sp>
        <p:nvSpPr>
          <p:cNvPr id="5" name="Footer Placeholder 4">
            <a:extLst>
              <a:ext uri="{FF2B5EF4-FFF2-40B4-BE49-F238E27FC236}">
                <a16:creationId xmlns:a16="http://schemas.microsoft.com/office/drawing/2014/main" id="{D8EA7D8D-8D1C-41F0-B325-221056AA2E5A}"/>
              </a:ext>
            </a:extLst>
          </p:cNvPr>
          <p:cNvSpPr>
            <a:spLocks noGrp="1"/>
          </p:cNvSpPr>
          <p:nvPr>
            <p:ph type="ftr" sz="quarter" idx="11"/>
          </p:nvPr>
        </p:nvSpPr>
        <p:spPr/>
        <p:txBody>
          <a:bodyPr/>
          <a:lstStyle/>
          <a:p>
            <a:r>
              <a:rPr lang="en-US"/>
              <a:t>This is a generic PPT available on OCA's website </a:t>
            </a:r>
          </a:p>
        </p:txBody>
      </p:sp>
    </p:spTree>
    <p:extLst>
      <p:ext uri="{BB962C8B-B14F-4D97-AF65-F5344CB8AC3E}">
        <p14:creationId xmlns:p14="http://schemas.microsoft.com/office/powerpoint/2010/main" val="390805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Mid-Year Election Changes…</a:t>
            </a:r>
          </a:p>
        </p:txBody>
      </p:sp>
      <p:sp>
        <p:nvSpPr>
          <p:cNvPr id="4" name="Text Box 2"/>
          <p:cNvSpPr txBox="1">
            <a:spLocks noChangeArrowheads="1"/>
          </p:cNvSpPr>
          <p:nvPr/>
        </p:nvSpPr>
        <p:spPr bwMode="auto">
          <a:xfrm>
            <a:off x="533400" y="1752600"/>
            <a:ext cx="8001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eaLnBrk="0" fontAlgn="base" hangingPunct="0">
              <a:spcBef>
                <a:spcPct val="0"/>
              </a:spcBef>
              <a:spcAft>
                <a:spcPts val="800"/>
              </a:spcAft>
            </a:pPr>
            <a:r>
              <a:rPr lang="en-US" sz="2400" b="1" dirty="0">
                <a:solidFill>
                  <a:schemeClr val="accent2"/>
                </a:solidFill>
                <a:latin typeface="Calibri Light" panose="020F0302020204030204" pitchFamily="34" charset="0"/>
              </a:rPr>
              <a:t>IMPORTANT: </a:t>
            </a:r>
            <a:r>
              <a:rPr lang="en-US" sz="2400" dirty="0">
                <a:solidFill>
                  <a:schemeClr val="accent2"/>
                </a:solidFill>
                <a:latin typeface="Calibri Light" panose="020F0302020204030204" pitchFamily="34" charset="0"/>
              </a:rPr>
              <a:t>Participants enrolled in the FSA or DCA program cannot change their election during the plan year unless they have a qualifying life event.</a:t>
            </a:r>
          </a:p>
          <a:p>
            <a:pPr marL="171450" indent="-171450" algn="just" eaLnBrk="0" fontAlgn="base" hangingPunct="0">
              <a:spcBef>
                <a:spcPct val="0"/>
              </a:spcBef>
              <a:spcAft>
                <a:spcPts val="800"/>
              </a:spcAft>
              <a:buFont typeface="Arial" panose="020B0604020202020204" pitchFamily="34" charset="0"/>
              <a:buChar char="•"/>
            </a:pPr>
            <a:endParaRPr lang="en-US" sz="1600" dirty="0">
              <a:latin typeface="Calibri Light" panose="020F0302020204030204" pitchFamily="34" charset="0"/>
            </a:endParaRPr>
          </a:p>
          <a:p>
            <a:pPr marL="171450" indent="-171450" algn="just" eaLnBrk="0" fontAlgn="base" hangingPunct="0">
              <a:spcBef>
                <a:spcPct val="0"/>
              </a:spcBef>
              <a:spcAft>
                <a:spcPts val="800"/>
              </a:spcAft>
              <a:buFont typeface="Arial" panose="020B0604020202020204" pitchFamily="34" charset="0"/>
              <a:buChar char="•"/>
            </a:pPr>
            <a:r>
              <a:rPr lang="en-US" sz="1600" dirty="0">
                <a:latin typeface="Calibri Light" panose="020F0302020204030204" pitchFamily="34" charset="0"/>
              </a:rPr>
              <a:t>A participant may change his or her pre-tax election(s) under certain </a:t>
            </a:r>
            <a:r>
              <a:rPr lang="en-US" sz="1600" b="1" dirty="0">
                <a:latin typeface="Calibri Light" panose="020F0302020204030204" pitchFamily="34" charset="0"/>
              </a:rPr>
              <a:t>Qualified Life Event</a:t>
            </a:r>
            <a:r>
              <a:rPr lang="en-US" sz="1600" dirty="0">
                <a:latin typeface="Calibri Light" panose="020F0302020204030204" pitchFamily="34" charset="0"/>
              </a:rPr>
              <a:t> conditions as outlined in your Summary Plan Description/Plan Information Summary, as well as in accordance with the I.R.S. consistency rules.</a:t>
            </a:r>
          </a:p>
          <a:p>
            <a:pPr marL="171450" indent="-171450" algn="just" eaLnBrk="0" fontAlgn="base" hangingPunct="0">
              <a:spcBef>
                <a:spcPct val="0"/>
              </a:spcBef>
              <a:spcAft>
                <a:spcPts val="800"/>
              </a:spcAft>
              <a:buFont typeface="Arial" panose="020B0604020202020204" pitchFamily="34" charset="0"/>
              <a:buChar char="•"/>
            </a:pPr>
            <a:endParaRPr lang="en-US" sz="1600" dirty="0">
              <a:latin typeface="Calibri Light" panose="020F0302020204030204" pitchFamily="34" charset="0"/>
            </a:endParaRPr>
          </a:p>
          <a:p>
            <a:pPr marL="171450" indent="-171450" algn="just" eaLnBrk="0" fontAlgn="base" hangingPunct="0">
              <a:spcBef>
                <a:spcPct val="0"/>
              </a:spcBef>
              <a:spcAft>
                <a:spcPts val="800"/>
              </a:spcAft>
              <a:buFont typeface="Arial" panose="020B0604020202020204" pitchFamily="34" charset="0"/>
              <a:buChar char="•"/>
            </a:pPr>
            <a:r>
              <a:rPr lang="en-US" sz="1600" dirty="0">
                <a:latin typeface="Calibri Light" panose="020F0302020204030204" pitchFamily="34" charset="0"/>
              </a:rPr>
              <a:t>Only certain events would allow an individual to amend their election. Here are some events that may allow the participant to make a change: </a:t>
            </a:r>
            <a:r>
              <a:rPr lang="en-US" sz="1600" b="1" dirty="0">
                <a:latin typeface="Calibri Light" panose="020F0302020204030204" pitchFamily="34" charset="0"/>
              </a:rPr>
              <a:t>marriage, death of a spouse, divorce, legal separation or annulment, birth of a child, adoption or placement for adoption of a dependent, or death of a dependent. </a:t>
            </a:r>
          </a:p>
          <a:p>
            <a:pPr algn="just" eaLnBrk="0" fontAlgn="base" hangingPunct="0">
              <a:spcBef>
                <a:spcPct val="0"/>
              </a:spcBef>
              <a:spcAft>
                <a:spcPts val="800"/>
              </a:spcAft>
            </a:pPr>
            <a:endParaRPr lang="en-US" sz="1600" dirty="0">
              <a:latin typeface="Calibri Light" panose="020F0302020204030204" pitchFamily="34" charset="0"/>
            </a:endParaRPr>
          </a:p>
          <a:p>
            <a:pPr marL="171450" indent="-171450" algn="just" eaLnBrk="0" fontAlgn="base" hangingPunct="0">
              <a:spcBef>
                <a:spcPct val="0"/>
              </a:spcBef>
              <a:spcAft>
                <a:spcPts val="800"/>
              </a:spcAft>
              <a:buFont typeface="Arial" panose="020B0604020202020204" pitchFamily="34" charset="0"/>
              <a:buChar char="•"/>
            </a:pPr>
            <a:r>
              <a:rPr lang="en-US" sz="1600" dirty="0">
                <a:latin typeface="Calibri Light" panose="020F0302020204030204" pitchFamily="34" charset="0"/>
              </a:rPr>
              <a:t>Election changes must be made within 30 days of the event or during the annual election period by completing a Change of Status form.</a:t>
            </a:r>
          </a:p>
          <a:p>
            <a:pPr marL="171450" indent="-171450" eaLnBrk="0" fontAlgn="base" hangingPunct="0">
              <a:spcBef>
                <a:spcPct val="0"/>
              </a:spcBef>
              <a:spcAft>
                <a:spcPts val="800"/>
              </a:spcAft>
              <a:buFont typeface="Arial" panose="020B0604020202020204" pitchFamily="34" charset="0"/>
              <a:buChar char="•"/>
            </a:pPr>
            <a:endParaRPr lang="en-US" dirty="0"/>
          </a:p>
          <a:p>
            <a:pPr marL="171450" marR="0" lvl="0" indent="-171450" algn="l" defTabSz="914400" rtl="0" eaLnBrk="0" fontAlgn="base" latinLnBrk="0" hangingPunct="0">
              <a:lnSpc>
                <a:spcPct val="100000"/>
              </a:lnSpc>
              <a:spcBef>
                <a:spcPct val="0"/>
              </a:spcBef>
              <a:spcAft>
                <a:spcPts val="800"/>
              </a:spcAft>
              <a:buClrTx/>
              <a:buSzTx/>
              <a:buFont typeface="Arial" panose="020B0604020202020204" pitchFamily="34" charset="0"/>
              <a:buChar char="•"/>
              <a:tabLst/>
            </a:pPr>
            <a:endParaRPr kumimoji="0" lang="en-US" altLang="en-US" sz="1200" b="0" i="0" u="none" strike="noStrike" cap="none" normalizeH="0" baseline="0" dirty="0">
              <a:ln>
                <a:noFill/>
              </a:ln>
              <a:solidFill>
                <a:schemeClr val="accent2"/>
              </a:solidFill>
              <a:effectLst/>
              <a:latin typeface="Calibri Light" panose="020F03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sp>
        <p:nvSpPr>
          <p:cNvPr id="3" name="Slide Number Placeholder 2">
            <a:extLst>
              <a:ext uri="{FF2B5EF4-FFF2-40B4-BE49-F238E27FC236}">
                <a16:creationId xmlns:a16="http://schemas.microsoft.com/office/drawing/2014/main" id="{817F0C8D-77F8-4730-AA9A-A2647ACEA697}"/>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7</a:t>
            </a:fld>
            <a:endParaRPr lang="en-US"/>
          </a:p>
        </p:txBody>
      </p:sp>
      <p:sp>
        <p:nvSpPr>
          <p:cNvPr id="5" name="Footer Placeholder 4">
            <a:extLst>
              <a:ext uri="{FF2B5EF4-FFF2-40B4-BE49-F238E27FC236}">
                <a16:creationId xmlns:a16="http://schemas.microsoft.com/office/drawing/2014/main" id="{AB0C3A14-2CB4-4408-8D4C-82D1421AF53C}"/>
              </a:ext>
            </a:extLst>
          </p:cNvPr>
          <p:cNvSpPr>
            <a:spLocks noGrp="1"/>
          </p:cNvSpPr>
          <p:nvPr>
            <p:ph type="ftr" sz="quarter" idx="11"/>
          </p:nvPr>
        </p:nvSpPr>
        <p:spPr/>
        <p:txBody>
          <a:bodyPr/>
          <a:lstStyle/>
          <a:p>
            <a:r>
              <a:rPr lang="en-US"/>
              <a:t>This is a generic PPT available on OCA's website </a:t>
            </a:r>
          </a:p>
        </p:txBody>
      </p:sp>
    </p:spTree>
    <p:extLst>
      <p:ext uri="{BB962C8B-B14F-4D97-AF65-F5344CB8AC3E}">
        <p14:creationId xmlns:p14="http://schemas.microsoft.com/office/powerpoint/2010/main" val="3339671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A92BDD2E-57F9-47AA-93C8-5DEED920895F}"/>
              </a:ext>
            </a:extLst>
          </p:cNvPr>
          <p:cNvGraphicFramePr>
            <a:graphicFrameLocks noGrp="1"/>
          </p:cNvGraphicFramePr>
          <p:nvPr>
            <p:extLst>
              <p:ext uri="{D42A27DB-BD31-4B8C-83A1-F6EECF244321}">
                <p14:modId xmlns:p14="http://schemas.microsoft.com/office/powerpoint/2010/main" val="470675363"/>
              </p:ext>
            </p:extLst>
          </p:nvPr>
        </p:nvGraphicFramePr>
        <p:xfrm>
          <a:off x="259313" y="1676224"/>
          <a:ext cx="8625373" cy="4953176"/>
        </p:xfrm>
        <a:graphic>
          <a:graphicData uri="http://schemas.openxmlformats.org/drawingml/2006/table">
            <a:tbl>
              <a:tblPr firstRow="1" firstCol="1" lastRow="1" lastCol="1" bandRow="1" bandCol="1">
                <a:tableStyleId>{5C22544A-7EE6-4342-B048-85BDC9FD1C3A}</a:tableStyleId>
              </a:tblPr>
              <a:tblGrid>
                <a:gridCol w="3982018">
                  <a:extLst>
                    <a:ext uri="{9D8B030D-6E8A-4147-A177-3AD203B41FA5}">
                      <a16:colId xmlns:a16="http://schemas.microsoft.com/office/drawing/2014/main" val="1198951664"/>
                    </a:ext>
                  </a:extLst>
                </a:gridCol>
                <a:gridCol w="977203">
                  <a:extLst>
                    <a:ext uri="{9D8B030D-6E8A-4147-A177-3AD203B41FA5}">
                      <a16:colId xmlns:a16="http://schemas.microsoft.com/office/drawing/2014/main" val="541043749"/>
                    </a:ext>
                  </a:extLst>
                </a:gridCol>
                <a:gridCol w="1126483">
                  <a:extLst>
                    <a:ext uri="{9D8B030D-6E8A-4147-A177-3AD203B41FA5}">
                      <a16:colId xmlns:a16="http://schemas.microsoft.com/office/drawing/2014/main" val="4237744748"/>
                    </a:ext>
                  </a:extLst>
                </a:gridCol>
                <a:gridCol w="2539669">
                  <a:extLst>
                    <a:ext uri="{9D8B030D-6E8A-4147-A177-3AD203B41FA5}">
                      <a16:colId xmlns:a16="http://schemas.microsoft.com/office/drawing/2014/main" val="4279054616"/>
                    </a:ext>
                  </a:extLst>
                </a:gridCol>
              </a:tblGrid>
              <a:tr h="317121">
                <a:tc gridSpan="2">
                  <a:txBody>
                    <a:bodyPr/>
                    <a:lstStyle/>
                    <a:p>
                      <a:pPr marL="0" marR="0">
                        <a:spcBef>
                          <a:spcPts val="0"/>
                        </a:spcBef>
                        <a:spcAft>
                          <a:spcPts val="0"/>
                        </a:spcAft>
                      </a:pPr>
                      <a:r>
                        <a:rPr lang="en-US" sz="1000" dirty="0">
                          <a:solidFill>
                            <a:srgbClr val="002060"/>
                          </a:solidFill>
                          <a:effectLst/>
                        </a:rPr>
                        <a:t>ESTIMATE </a:t>
                      </a:r>
                      <a:r>
                        <a:rPr lang="en-US" sz="1000" u="sng" dirty="0">
                          <a:solidFill>
                            <a:schemeClr val="accent2"/>
                          </a:solidFill>
                          <a:effectLst/>
                        </a:rPr>
                        <a:t>ALL KNOWN EXPENSES </a:t>
                      </a:r>
                      <a:r>
                        <a:rPr lang="en-US" sz="1000" dirty="0">
                          <a:solidFill>
                            <a:srgbClr val="002060"/>
                          </a:solidFill>
                          <a:effectLst/>
                        </a:rPr>
                        <a:t>FOR </a:t>
                      </a:r>
                      <a:r>
                        <a:rPr lang="en-US" sz="1000" u="sng" dirty="0">
                          <a:solidFill>
                            <a:srgbClr val="002060"/>
                          </a:solidFill>
                          <a:effectLst/>
                        </a:rPr>
                        <a:t>THE PLAN YEAR (Medical, Dental, Vision)</a:t>
                      </a:r>
                      <a:endParaRPr lang="en-US" sz="1100" dirty="0">
                        <a:solidFill>
                          <a:srgbClr val="002060"/>
                        </a:solidFill>
                        <a:effectLst/>
                        <a:latin typeface="Times New Roman" panose="02020603050405020304" pitchFamily="18" charset="0"/>
                        <a:ea typeface="Times New Roman" panose="02020603050405020304" pitchFamily="18" charset="0"/>
                      </a:endParaRPr>
                    </a:p>
                  </a:txBody>
                  <a:tcPr marL="65278" marR="65278" marT="0" marB="0">
                    <a:solidFill>
                      <a:schemeClr val="bg1">
                        <a:lumMod val="75000"/>
                      </a:schemeClr>
                    </a:solidFill>
                  </a:tcPr>
                </a:tc>
                <a:tc hMerge="1">
                  <a:txBody>
                    <a:bodyPr/>
                    <a:lstStyle/>
                    <a:p>
                      <a:endParaRPr lang="en-US"/>
                    </a:p>
                  </a:txBody>
                  <a:tcPr/>
                </a:tc>
                <a:tc gridSpan="2">
                  <a:txBody>
                    <a:bodyPr/>
                    <a:lstStyle/>
                    <a:p>
                      <a:pPr marL="0" marR="0">
                        <a:spcBef>
                          <a:spcPts val="0"/>
                        </a:spcBef>
                        <a:spcAft>
                          <a:spcPts val="0"/>
                        </a:spcAft>
                      </a:pPr>
                      <a:r>
                        <a:rPr lang="en-US" sz="1000" dirty="0">
                          <a:solidFill>
                            <a:srgbClr val="002060"/>
                          </a:solidFill>
                          <a:effectLst/>
                        </a:rPr>
                        <a:t>ESTIMATE ALL </a:t>
                      </a:r>
                      <a:r>
                        <a:rPr lang="en-US" sz="1000" u="sng" dirty="0">
                          <a:solidFill>
                            <a:schemeClr val="accent2"/>
                          </a:solidFill>
                          <a:effectLst/>
                        </a:rPr>
                        <a:t>ANTICIPATED</a:t>
                      </a:r>
                      <a:r>
                        <a:rPr lang="en-US" sz="1100" u="sng" dirty="0">
                          <a:solidFill>
                            <a:schemeClr val="accent1">
                              <a:lumMod val="20000"/>
                              <a:lumOff val="80000"/>
                            </a:schemeClr>
                          </a:solidFill>
                          <a:effectLst/>
                        </a:rPr>
                        <a:t> </a:t>
                      </a:r>
                      <a:r>
                        <a:rPr lang="en-US" sz="1000" u="sng" dirty="0">
                          <a:solidFill>
                            <a:srgbClr val="002060"/>
                          </a:solidFill>
                          <a:effectLst/>
                        </a:rPr>
                        <a:t>EXPENSES FOR THE PLAN YEAR</a:t>
                      </a:r>
                      <a:endParaRPr lang="en-US" sz="1100" dirty="0">
                        <a:solidFill>
                          <a:srgbClr val="002060"/>
                        </a:solidFill>
                        <a:effectLst/>
                        <a:latin typeface="Times New Roman" panose="02020603050405020304" pitchFamily="18" charset="0"/>
                        <a:ea typeface="Times New Roman" panose="02020603050405020304" pitchFamily="18" charset="0"/>
                      </a:endParaRPr>
                    </a:p>
                  </a:txBody>
                  <a:tcPr marL="65278" marR="65278" marT="0" marB="0">
                    <a:solidFill>
                      <a:schemeClr val="bg1">
                        <a:lumMod val="75000"/>
                      </a:schemeClr>
                    </a:solidFill>
                  </a:tcPr>
                </a:tc>
                <a:tc hMerge="1">
                  <a:txBody>
                    <a:bodyPr/>
                    <a:lstStyle/>
                    <a:p>
                      <a:endParaRPr lang="en-US"/>
                    </a:p>
                  </a:txBody>
                  <a:tcPr/>
                </a:tc>
                <a:extLst>
                  <a:ext uri="{0D108BD9-81ED-4DB2-BD59-A6C34878D82A}">
                    <a16:rowId xmlns:a16="http://schemas.microsoft.com/office/drawing/2014/main" val="3111918247"/>
                  </a:ext>
                </a:extLst>
              </a:tr>
              <a:tr h="332977">
                <a:tc>
                  <a:txBody>
                    <a:bodyPr/>
                    <a:lstStyle/>
                    <a:p>
                      <a:pPr marL="0" marR="0">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spcBef>
                          <a:spcPts val="0"/>
                        </a:spcBef>
                        <a:spcAft>
                          <a:spcPts val="0"/>
                        </a:spcAft>
                      </a:pPr>
                      <a:r>
                        <a:rPr lang="en-US" sz="1000" dirty="0">
                          <a:solidFill>
                            <a:srgbClr val="002060"/>
                          </a:solidFill>
                          <a:effectLst/>
                        </a:rPr>
                        <a:t>a) Health insurance deductibles</a:t>
                      </a:r>
                      <a:endParaRPr lang="en-US" sz="1100" dirty="0">
                        <a:solidFill>
                          <a:srgbClr val="002060"/>
                        </a:solidFill>
                        <a:effectLst/>
                        <a:latin typeface="Times New Roman" panose="02020603050405020304" pitchFamily="18" charset="0"/>
                        <a:ea typeface="Times New Roman" panose="02020603050405020304" pitchFamily="18" charset="0"/>
                      </a:endParaRPr>
                    </a:p>
                  </a:txBody>
                  <a:tcPr marL="65278" marR="65278" marT="0" marB="0">
                    <a:noFill/>
                  </a:tcPr>
                </a:tc>
                <a:tc>
                  <a:txBody>
                    <a:bodyPr/>
                    <a:lstStyle/>
                    <a:p>
                      <a:pPr marL="0" marR="0">
                        <a:spcBef>
                          <a:spcPts val="0"/>
                        </a:spcBef>
                        <a:spcAft>
                          <a:spcPts val="0"/>
                        </a:spcAft>
                      </a:pPr>
                      <a:r>
                        <a:rPr lang="en-US" sz="1100">
                          <a:effectLst/>
                        </a:rPr>
                        <a:t> </a:t>
                      </a:r>
                    </a:p>
                    <a:p>
                      <a:pPr marL="0" marR="0">
                        <a:spcBef>
                          <a:spcPts val="0"/>
                        </a:spcBef>
                        <a:spcAft>
                          <a:spcPts val="0"/>
                        </a:spcAft>
                      </a:pPr>
                      <a:r>
                        <a:rPr lang="en-US" sz="1000">
                          <a:effectLst/>
                        </a:rPr>
                        <a:t>$_______</a:t>
                      </a:r>
                      <a:endParaRPr lang="en-US" sz="1100">
                        <a:effectLst/>
                        <a:latin typeface="Times New Roman" panose="02020603050405020304" pitchFamily="18" charset="0"/>
                        <a:ea typeface="Times New Roman" panose="02020603050405020304" pitchFamily="18" charset="0"/>
                      </a:endParaRPr>
                    </a:p>
                  </a:txBody>
                  <a:tcPr marL="65278" marR="65278" marT="0" marB="0">
                    <a:solidFill>
                      <a:schemeClr val="bg1">
                        <a:lumMod val="85000"/>
                      </a:schemeClr>
                    </a:solidFill>
                  </a:tcPr>
                </a:tc>
                <a:tc rowSpan="12" gridSpan="2">
                  <a:txBody>
                    <a:bodyPr/>
                    <a:lstStyle/>
                    <a:p>
                      <a:pPr marL="0" marR="0" algn="ctr">
                        <a:spcBef>
                          <a:spcPts val="0"/>
                        </a:spcBef>
                        <a:spcAft>
                          <a:spcPts val="0"/>
                        </a:spcAft>
                      </a:pPr>
                      <a:r>
                        <a:rPr lang="en-US" sz="1100" dirty="0">
                          <a:effectLst/>
                        </a:rPr>
                        <a:t> </a:t>
                      </a:r>
                    </a:p>
                    <a:p>
                      <a:pPr marL="0" marR="0" algn="l">
                        <a:spcBef>
                          <a:spcPts val="0"/>
                        </a:spcBef>
                        <a:spcAft>
                          <a:spcPts val="0"/>
                        </a:spcAft>
                      </a:pPr>
                      <a:r>
                        <a:rPr lang="en-US" sz="1000" dirty="0">
                          <a:solidFill>
                            <a:srgbClr val="002060"/>
                          </a:solidFill>
                          <a:effectLst/>
                        </a:rPr>
                        <a:t>$_______</a:t>
                      </a:r>
                      <a:endParaRPr lang="en-US" sz="1100" dirty="0">
                        <a:solidFill>
                          <a:srgbClr val="002060"/>
                        </a:solidFill>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lgn="l">
                        <a:spcBef>
                          <a:spcPts val="0"/>
                        </a:spcBef>
                        <a:spcAft>
                          <a:spcPts val="0"/>
                        </a:spcAft>
                      </a:pPr>
                      <a:r>
                        <a:rPr lang="en-US" sz="1000" dirty="0">
                          <a:solidFill>
                            <a:srgbClr val="002060"/>
                          </a:solidFill>
                          <a:effectLst/>
                        </a:rPr>
                        <a:t>$_______</a:t>
                      </a:r>
                      <a:endParaRPr lang="en-US" sz="1100" dirty="0">
                        <a:solidFill>
                          <a:srgbClr val="002060"/>
                        </a:solidFill>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lgn="l">
                        <a:spcBef>
                          <a:spcPts val="0"/>
                        </a:spcBef>
                        <a:spcAft>
                          <a:spcPts val="0"/>
                        </a:spcAft>
                      </a:pPr>
                      <a:r>
                        <a:rPr lang="en-US" sz="1000" dirty="0">
                          <a:solidFill>
                            <a:srgbClr val="002060"/>
                          </a:solidFill>
                          <a:effectLst/>
                        </a:rPr>
                        <a:t>$_______</a:t>
                      </a:r>
                      <a:endParaRPr lang="en-US" sz="1100" dirty="0">
                        <a:solidFill>
                          <a:srgbClr val="002060"/>
                        </a:solidFill>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lgn="l">
                        <a:spcBef>
                          <a:spcPts val="0"/>
                        </a:spcBef>
                        <a:spcAft>
                          <a:spcPts val="0"/>
                        </a:spcAft>
                      </a:pPr>
                      <a:r>
                        <a:rPr lang="en-US" sz="1000" dirty="0">
                          <a:solidFill>
                            <a:srgbClr val="002060"/>
                          </a:solidFill>
                          <a:effectLst/>
                        </a:rPr>
                        <a:t>$_______</a:t>
                      </a:r>
                      <a:endParaRPr lang="en-US" sz="1100" dirty="0">
                        <a:solidFill>
                          <a:srgbClr val="002060"/>
                        </a:solidFill>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lgn="l">
                        <a:spcBef>
                          <a:spcPts val="0"/>
                        </a:spcBef>
                        <a:spcAft>
                          <a:spcPts val="0"/>
                        </a:spcAft>
                      </a:pPr>
                      <a:r>
                        <a:rPr lang="en-US" sz="1000" dirty="0">
                          <a:solidFill>
                            <a:srgbClr val="002060"/>
                          </a:solidFill>
                          <a:effectLst/>
                        </a:rPr>
                        <a:t>$_______</a:t>
                      </a:r>
                      <a:endParaRPr lang="en-US" sz="1100" dirty="0">
                        <a:solidFill>
                          <a:srgbClr val="002060"/>
                        </a:solidFill>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lgn="l">
                        <a:spcBef>
                          <a:spcPts val="0"/>
                        </a:spcBef>
                        <a:spcAft>
                          <a:spcPts val="0"/>
                        </a:spcAft>
                      </a:pPr>
                      <a:r>
                        <a:rPr lang="en-US" sz="1000" dirty="0">
                          <a:solidFill>
                            <a:srgbClr val="002060"/>
                          </a:solidFill>
                          <a:effectLst/>
                        </a:rPr>
                        <a:t>$_______</a:t>
                      </a:r>
                      <a:endParaRPr lang="en-US" sz="1100" dirty="0">
                        <a:solidFill>
                          <a:srgbClr val="002060"/>
                        </a:solidFill>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lgn="l">
                        <a:spcBef>
                          <a:spcPts val="0"/>
                        </a:spcBef>
                        <a:spcAft>
                          <a:spcPts val="0"/>
                        </a:spcAft>
                      </a:pPr>
                      <a:r>
                        <a:rPr lang="en-US" sz="1000" dirty="0">
                          <a:solidFill>
                            <a:srgbClr val="002060"/>
                          </a:solidFill>
                          <a:effectLst/>
                        </a:rPr>
                        <a:t>$_______</a:t>
                      </a:r>
                      <a:endParaRPr lang="en-US" sz="1100" dirty="0">
                        <a:solidFill>
                          <a:srgbClr val="002060"/>
                        </a:solidFill>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lgn="l">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lgn="l">
                        <a:spcBef>
                          <a:spcPts val="0"/>
                        </a:spcBef>
                        <a:spcAft>
                          <a:spcPts val="0"/>
                        </a:spcAft>
                      </a:pPr>
                      <a:r>
                        <a:rPr lang="en-US" sz="1000" dirty="0">
                          <a:solidFill>
                            <a:srgbClr val="002060"/>
                          </a:solidFill>
                          <a:effectLst/>
                        </a:rPr>
                        <a:t>$_______</a:t>
                      </a:r>
                      <a:endParaRPr lang="en-US" sz="1100" dirty="0">
                        <a:solidFill>
                          <a:srgbClr val="002060"/>
                        </a:solidFill>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lgn="l">
                        <a:spcBef>
                          <a:spcPts val="0"/>
                        </a:spcBef>
                        <a:spcAft>
                          <a:spcPts val="0"/>
                        </a:spcAft>
                      </a:pPr>
                      <a:r>
                        <a:rPr lang="en-US" sz="1000" dirty="0">
                          <a:solidFill>
                            <a:srgbClr val="002060"/>
                          </a:solidFill>
                          <a:effectLst/>
                        </a:rPr>
                        <a:t>$_______</a:t>
                      </a:r>
                      <a:endParaRPr lang="en-US" sz="1100" dirty="0">
                        <a:solidFill>
                          <a:srgbClr val="002060"/>
                        </a:solidFill>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lgn="l">
                        <a:spcBef>
                          <a:spcPts val="0"/>
                        </a:spcBef>
                        <a:spcAft>
                          <a:spcPts val="0"/>
                        </a:spcAft>
                      </a:pPr>
                      <a:r>
                        <a:rPr lang="en-US" sz="1000" dirty="0">
                          <a:solidFill>
                            <a:srgbClr val="002060"/>
                          </a:solidFill>
                          <a:effectLst/>
                        </a:rPr>
                        <a:t>$_______</a:t>
                      </a:r>
                      <a:endParaRPr lang="en-US" sz="1100" dirty="0">
                        <a:solidFill>
                          <a:srgbClr val="002060"/>
                        </a:solidFill>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lgn="l">
                        <a:spcBef>
                          <a:spcPts val="0"/>
                        </a:spcBef>
                        <a:spcAft>
                          <a:spcPts val="0"/>
                        </a:spcAft>
                      </a:pPr>
                      <a:r>
                        <a:rPr lang="en-US" sz="1000" dirty="0">
                          <a:solidFill>
                            <a:srgbClr val="002060"/>
                          </a:solidFill>
                          <a:effectLst/>
                        </a:rPr>
                        <a:t>$_______</a:t>
                      </a:r>
                      <a:endParaRPr lang="en-US" sz="1100" dirty="0">
                        <a:solidFill>
                          <a:srgbClr val="002060"/>
                        </a:solidFill>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lgn="l">
                        <a:spcBef>
                          <a:spcPts val="0"/>
                        </a:spcBef>
                        <a:spcAft>
                          <a:spcPts val="0"/>
                        </a:spcAft>
                      </a:pPr>
                      <a:r>
                        <a:rPr lang="en-US" sz="1000" dirty="0">
                          <a:solidFill>
                            <a:srgbClr val="002060"/>
                          </a:solidFill>
                          <a:effectLst/>
                        </a:rPr>
                        <a:t>$_______</a:t>
                      </a:r>
                      <a:endParaRPr lang="en-US" sz="1100" dirty="0">
                        <a:solidFill>
                          <a:srgbClr val="002060"/>
                        </a:solidFill>
                        <a:effectLst/>
                        <a:latin typeface="Times New Roman" panose="02020603050405020304" pitchFamily="18" charset="0"/>
                        <a:ea typeface="Times New Roman" panose="02020603050405020304" pitchFamily="18" charset="0"/>
                      </a:endParaRPr>
                    </a:p>
                  </a:txBody>
                  <a:tcPr marL="65278" marR="65278" marT="0" marB="0">
                    <a:noFill/>
                  </a:tcPr>
                </a:tc>
                <a:tc rowSpan="12" h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344442688"/>
                  </a:ext>
                </a:extLst>
              </a:tr>
              <a:tr h="317121">
                <a:tc>
                  <a:txBody>
                    <a:bodyPr/>
                    <a:lstStyle/>
                    <a:p>
                      <a:pPr marL="0" marR="0">
                        <a:spcBef>
                          <a:spcPts val="0"/>
                        </a:spcBef>
                        <a:spcAft>
                          <a:spcPts val="0"/>
                        </a:spcAft>
                      </a:pPr>
                      <a:r>
                        <a:rPr lang="en-US" sz="800" dirty="0">
                          <a:solidFill>
                            <a:srgbClr val="002060"/>
                          </a:solidFill>
                          <a:effectLst/>
                        </a:rPr>
                        <a:t> </a:t>
                      </a:r>
                      <a:endParaRPr lang="en-US" sz="1100" dirty="0">
                        <a:solidFill>
                          <a:srgbClr val="002060"/>
                        </a:solidFill>
                        <a:effectLst/>
                      </a:endParaRPr>
                    </a:p>
                    <a:p>
                      <a:pPr marL="0" marR="0">
                        <a:spcBef>
                          <a:spcPts val="0"/>
                        </a:spcBef>
                        <a:spcAft>
                          <a:spcPts val="0"/>
                        </a:spcAft>
                      </a:pPr>
                      <a:r>
                        <a:rPr lang="en-US" sz="1000" dirty="0">
                          <a:solidFill>
                            <a:srgbClr val="002060"/>
                          </a:solidFill>
                          <a:effectLst/>
                        </a:rPr>
                        <a:t>b)</a:t>
                      </a:r>
                      <a:r>
                        <a:rPr lang="en-US" sz="800" dirty="0">
                          <a:solidFill>
                            <a:srgbClr val="002060"/>
                          </a:solidFill>
                          <a:effectLst/>
                        </a:rPr>
                        <a:t> </a:t>
                      </a:r>
                      <a:r>
                        <a:rPr lang="en-US" sz="1000" dirty="0">
                          <a:solidFill>
                            <a:srgbClr val="002060"/>
                          </a:solidFill>
                          <a:effectLst/>
                        </a:rPr>
                        <a:t>Co-insurance</a:t>
                      </a:r>
                      <a:r>
                        <a:rPr lang="en-US" sz="800" dirty="0">
                          <a:solidFill>
                            <a:srgbClr val="002060"/>
                          </a:solidFill>
                          <a:effectLst/>
                        </a:rPr>
                        <a:t> (% not paid by insurance)</a:t>
                      </a:r>
                      <a:endParaRPr lang="en-US" sz="1100" dirty="0">
                        <a:solidFill>
                          <a:srgbClr val="002060"/>
                        </a:solidFill>
                        <a:effectLst/>
                        <a:latin typeface="Times New Roman" panose="02020603050405020304" pitchFamily="18" charset="0"/>
                        <a:ea typeface="Times New Roman" panose="02020603050405020304" pitchFamily="18" charset="0"/>
                      </a:endParaRPr>
                    </a:p>
                  </a:txBody>
                  <a:tcPr marL="65278" marR="65278" marT="0" marB="0">
                    <a:noFill/>
                  </a:tcPr>
                </a:tc>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$_______</a:t>
                      </a:r>
                      <a:endParaRPr lang="en-US" sz="1100">
                        <a:effectLst/>
                        <a:latin typeface="Times New Roman" panose="02020603050405020304" pitchFamily="18" charset="0"/>
                        <a:ea typeface="Times New Roman" panose="02020603050405020304" pitchFamily="18" charset="0"/>
                      </a:endParaRPr>
                    </a:p>
                  </a:txBody>
                  <a:tcPr marL="65278" marR="65278" marT="0" marB="0">
                    <a:solidFill>
                      <a:schemeClr val="bg1">
                        <a:lumMod val="85000"/>
                      </a:schemeClr>
                    </a:solidFill>
                  </a:tcPr>
                </a:tc>
                <a:tc gridSpan="2" vMerge="1">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tc hMerge="1" v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2336414187"/>
                  </a:ext>
                </a:extLst>
              </a:tr>
              <a:tr h="339068">
                <a:tc>
                  <a:txBody>
                    <a:bodyPr/>
                    <a:lstStyle/>
                    <a:p>
                      <a:pPr marL="0" marR="0">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spcBef>
                          <a:spcPts val="0"/>
                        </a:spcBef>
                        <a:spcAft>
                          <a:spcPts val="0"/>
                        </a:spcAft>
                      </a:pPr>
                      <a:r>
                        <a:rPr lang="en-US" sz="1000" dirty="0">
                          <a:solidFill>
                            <a:srgbClr val="002060"/>
                          </a:solidFill>
                          <a:effectLst/>
                        </a:rPr>
                        <a:t>c) Vision care </a:t>
                      </a:r>
                      <a:r>
                        <a:rPr lang="en-US" sz="800" dirty="0">
                          <a:solidFill>
                            <a:srgbClr val="002060"/>
                          </a:solidFill>
                          <a:effectLst/>
                        </a:rPr>
                        <a:t>(eye exams, contacts, glasses)</a:t>
                      </a:r>
                      <a:endParaRPr lang="en-US" sz="1100" dirty="0">
                        <a:solidFill>
                          <a:srgbClr val="002060"/>
                        </a:solidFill>
                        <a:effectLst/>
                        <a:latin typeface="Times New Roman" panose="02020603050405020304" pitchFamily="18" charset="0"/>
                        <a:ea typeface="Times New Roman" panose="02020603050405020304" pitchFamily="18" charset="0"/>
                      </a:endParaRPr>
                    </a:p>
                  </a:txBody>
                  <a:tcPr marL="65278" marR="65278" marT="0" marB="0">
                    <a:noFill/>
                  </a:tcPr>
                </a:tc>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$_______</a:t>
                      </a:r>
                      <a:endParaRPr lang="en-US" sz="1100">
                        <a:effectLst/>
                        <a:latin typeface="Times New Roman" panose="02020603050405020304" pitchFamily="18" charset="0"/>
                        <a:ea typeface="Times New Roman" panose="02020603050405020304" pitchFamily="18" charset="0"/>
                      </a:endParaRPr>
                    </a:p>
                  </a:txBody>
                  <a:tcPr marL="65278" marR="65278" marT="0" marB="0">
                    <a:solidFill>
                      <a:schemeClr val="bg1">
                        <a:lumMod val="85000"/>
                      </a:schemeClr>
                    </a:solidFill>
                  </a:tcPr>
                </a:tc>
                <a:tc gridSpan="2" vMerge="1">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tc hMerge="1" v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3818732672"/>
                  </a:ext>
                </a:extLst>
              </a:tr>
              <a:tr h="317121">
                <a:tc>
                  <a:txBody>
                    <a:bodyPr/>
                    <a:lstStyle/>
                    <a:p>
                      <a:pPr marL="0" marR="0">
                        <a:spcBef>
                          <a:spcPts val="0"/>
                        </a:spcBef>
                        <a:spcAft>
                          <a:spcPts val="0"/>
                        </a:spcAft>
                      </a:pPr>
                      <a:r>
                        <a:rPr lang="en-US" sz="1000">
                          <a:solidFill>
                            <a:srgbClr val="002060"/>
                          </a:solidFill>
                          <a:effectLst/>
                        </a:rPr>
                        <a:t> </a:t>
                      </a:r>
                      <a:endParaRPr lang="en-US" sz="1100">
                        <a:solidFill>
                          <a:srgbClr val="002060"/>
                        </a:solidFill>
                        <a:effectLst/>
                      </a:endParaRPr>
                    </a:p>
                    <a:p>
                      <a:pPr marL="0" marR="0">
                        <a:spcBef>
                          <a:spcPts val="0"/>
                        </a:spcBef>
                        <a:spcAft>
                          <a:spcPts val="0"/>
                        </a:spcAft>
                      </a:pPr>
                      <a:r>
                        <a:rPr lang="en-US" sz="1000">
                          <a:solidFill>
                            <a:srgbClr val="002060"/>
                          </a:solidFill>
                          <a:effectLst/>
                        </a:rPr>
                        <a:t>d) Exams </a:t>
                      </a:r>
                      <a:r>
                        <a:rPr lang="en-US" sz="800">
                          <a:solidFill>
                            <a:srgbClr val="002060"/>
                          </a:solidFill>
                          <a:effectLst/>
                        </a:rPr>
                        <a:t>(OB-GYN, school physicals, etc)</a:t>
                      </a:r>
                      <a:endParaRPr lang="en-US" sz="1100">
                        <a:solidFill>
                          <a:srgbClr val="002060"/>
                        </a:solidFill>
                        <a:effectLst/>
                        <a:latin typeface="Times New Roman" panose="02020603050405020304" pitchFamily="18" charset="0"/>
                        <a:ea typeface="Times New Roman" panose="02020603050405020304" pitchFamily="18" charset="0"/>
                      </a:endParaRPr>
                    </a:p>
                  </a:txBody>
                  <a:tcPr marL="65278" marR="65278" marT="0" marB="0">
                    <a:noFill/>
                  </a:tcPr>
                </a:tc>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$_______</a:t>
                      </a:r>
                      <a:endParaRPr lang="en-US" sz="1100">
                        <a:effectLst/>
                        <a:latin typeface="Times New Roman" panose="02020603050405020304" pitchFamily="18" charset="0"/>
                        <a:ea typeface="Times New Roman" panose="02020603050405020304" pitchFamily="18" charset="0"/>
                      </a:endParaRPr>
                    </a:p>
                  </a:txBody>
                  <a:tcPr marL="65278" marR="65278" marT="0" marB="0">
                    <a:solidFill>
                      <a:schemeClr val="bg1">
                        <a:lumMod val="85000"/>
                      </a:schemeClr>
                    </a:solidFill>
                  </a:tcPr>
                </a:tc>
                <a:tc gridSpan="2" vMerge="1">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tc hMerge="1" v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3762582744"/>
                  </a:ext>
                </a:extLst>
              </a:tr>
              <a:tr h="317121">
                <a:tc>
                  <a:txBody>
                    <a:bodyPr/>
                    <a:lstStyle/>
                    <a:p>
                      <a:pPr marL="0" marR="0">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spcBef>
                          <a:spcPts val="0"/>
                        </a:spcBef>
                        <a:spcAft>
                          <a:spcPts val="0"/>
                        </a:spcAft>
                      </a:pPr>
                      <a:r>
                        <a:rPr lang="en-US" sz="1000" dirty="0">
                          <a:solidFill>
                            <a:srgbClr val="002060"/>
                          </a:solidFill>
                          <a:effectLst/>
                        </a:rPr>
                        <a:t>e) Travel costs related to medical care</a:t>
                      </a:r>
                      <a:endParaRPr lang="en-US" sz="1100" dirty="0">
                        <a:solidFill>
                          <a:srgbClr val="002060"/>
                        </a:solidFill>
                        <a:effectLst/>
                        <a:latin typeface="Times New Roman" panose="02020603050405020304" pitchFamily="18" charset="0"/>
                        <a:ea typeface="Times New Roman" panose="02020603050405020304" pitchFamily="18" charset="0"/>
                      </a:endParaRPr>
                    </a:p>
                  </a:txBody>
                  <a:tcPr marL="65278" marR="65278" marT="0" marB="0">
                    <a:noFill/>
                  </a:tcPr>
                </a:tc>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$_______</a:t>
                      </a:r>
                      <a:endParaRPr lang="en-US" sz="1100">
                        <a:effectLst/>
                        <a:latin typeface="Times New Roman" panose="02020603050405020304" pitchFamily="18" charset="0"/>
                        <a:ea typeface="Times New Roman" panose="02020603050405020304" pitchFamily="18" charset="0"/>
                      </a:endParaRPr>
                    </a:p>
                  </a:txBody>
                  <a:tcPr marL="65278" marR="65278" marT="0" marB="0">
                    <a:solidFill>
                      <a:schemeClr val="bg1">
                        <a:lumMod val="85000"/>
                      </a:schemeClr>
                    </a:solidFill>
                  </a:tcPr>
                </a:tc>
                <a:tc gridSpan="2" vMerge="1">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tc hMerge="1" v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4062229015"/>
                  </a:ext>
                </a:extLst>
              </a:tr>
              <a:tr h="317121">
                <a:tc>
                  <a:txBody>
                    <a:bodyPr/>
                    <a:lstStyle/>
                    <a:p>
                      <a:pPr marL="0" marR="0">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spcBef>
                          <a:spcPts val="0"/>
                        </a:spcBef>
                        <a:spcAft>
                          <a:spcPts val="0"/>
                        </a:spcAft>
                      </a:pPr>
                      <a:r>
                        <a:rPr lang="en-US" sz="1000" dirty="0">
                          <a:solidFill>
                            <a:srgbClr val="002060"/>
                          </a:solidFill>
                          <a:effectLst/>
                        </a:rPr>
                        <a:t>f) Prescription drugs</a:t>
                      </a:r>
                      <a:endParaRPr lang="en-US" sz="1100" dirty="0">
                        <a:solidFill>
                          <a:srgbClr val="002060"/>
                        </a:solidFill>
                        <a:effectLst/>
                        <a:latin typeface="Times New Roman" panose="02020603050405020304" pitchFamily="18" charset="0"/>
                        <a:ea typeface="Times New Roman" panose="02020603050405020304" pitchFamily="18" charset="0"/>
                      </a:endParaRPr>
                    </a:p>
                  </a:txBody>
                  <a:tcPr marL="65278" marR="65278" marT="0" marB="0">
                    <a:noFill/>
                  </a:tcPr>
                </a:tc>
                <a:tc>
                  <a:txBody>
                    <a:bodyPr/>
                    <a:lstStyle/>
                    <a:p>
                      <a:pPr marL="0" marR="0">
                        <a:spcBef>
                          <a:spcPts val="0"/>
                        </a:spcBef>
                        <a:spcAft>
                          <a:spcPts val="0"/>
                        </a:spcAft>
                      </a:pPr>
                      <a:r>
                        <a:rPr lang="en-US" sz="1000" dirty="0">
                          <a:effectLst/>
                        </a:rPr>
                        <a:t> </a:t>
                      </a:r>
                      <a:endParaRPr lang="en-US" sz="1100" dirty="0">
                        <a:effectLst/>
                      </a:endParaRPr>
                    </a:p>
                    <a:p>
                      <a:pPr marL="0" marR="0">
                        <a:spcBef>
                          <a:spcPts val="0"/>
                        </a:spcBef>
                        <a:spcAft>
                          <a:spcPts val="0"/>
                        </a:spcAft>
                      </a:pPr>
                      <a:r>
                        <a:rPr lang="en-US" sz="1000" dirty="0">
                          <a:effectLst/>
                        </a:rPr>
                        <a:t>$_______</a:t>
                      </a:r>
                      <a:endParaRPr lang="en-US" sz="1100" dirty="0">
                        <a:effectLst/>
                        <a:latin typeface="Times New Roman" panose="02020603050405020304" pitchFamily="18" charset="0"/>
                        <a:ea typeface="Times New Roman" panose="02020603050405020304" pitchFamily="18" charset="0"/>
                      </a:endParaRPr>
                    </a:p>
                  </a:txBody>
                  <a:tcPr marL="65278" marR="65278" marT="0" marB="0">
                    <a:solidFill>
                      <a:schemeClr val="bg1">
                        <a:lumMod val="85000"/>
                      </a:schemeClr>
                    </a:solidFill>
                  </a:tcPr>
                </a:tc>
                <a:tc gridSpan="2" vMerge="1">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tc hMerge="1" vMerge="1">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1912683689"/>
                  </a:ext>
                </a:extLst>
              </a:tr>
              <a:tr h="317121">
                <a:tc>
                  <a:txBody>
                    <a:bodyPr/>
                    <a:lstStyle/>
                    <a:p>
                      <a:pPr marL="0" marR="0">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spcBef>
                          <a:spcPts val="0"/>
                        </a:spcBef>
                        <a:spcAft>
                          <a:spcPts val="0"/>
                        </a:spcAft>
                      </a:pPr>
                      <a:r>
                        <a:rPr lang="en-US" sz="1000" dirty="0">
                          <a:solidFill>
                            <a:srgbClr val="002060"/>
                          </a:solidFill>
                          <a:effectLst/>
                        </a:rPr>
                        <a:t>g) Medically required equipment</a:t>
                      </a:r>
                      <a:endParaRPr lang="en-US" sz="1100" dirty="0">
                        <a:solidFill>
                          <a:srgbClr val="002060"/>
                        </a:solidFill>
                        <a:effectLst/>
                        <a:latin typeface="Times New Roman" panose="02020603050405020304" pitchFamily="18" charset="0"/>
                        <a:ea typeface="Times New Roman" panose="02020603050405020304" pitchFamily="18" charset="0"/>
                      </a:endParaRPr>
                    </a:p>
                  </a:txBody>
                  <a:tcPr marL="65278" marR="65278" marT="0" marB="0">
                    <a:noFill/>
                  </a:tcPr>
                </a:tc>
                <a:tc>
                  <a:txBody>
                    <a:bodyPr/>
                    <a:lstStyle/>
                    <a:p>
                      <a:pPr marL="0" marR="0">
                        <a:spcBef>
                          <a:spcPts val="0"/>
                        </a:spcBef>
                        <a:spcAft>
                          <a:spcPts val="0"/>
                        </a:spcAft>
                      </a:pPr>
                      <a:r>
                        <a:rPr lang="en-US" sz="1000" dirty="0">
                          <a:effectLst/>
                        </a:rPr>
                        <a:t> </a:t>
                      </a:r>
                      <a:endParaRPr lang="en-US" sz="1100" dirty="0">
                        <a:effectLst/>
                      </a:endParaRPr>
                    </a:p>
                    <a:p>
                      <a:pPr marL="0" marR="0">
                        <a:spcBef>
                          <a:spcPts val="0"/>
                        </a:spcBef>
                        <a:spcAft>
                          <a:spcPts val="0"/>
                        </a:spcAft>
                      </a:pPr>
                      <a:r>
                        <a:rPr lang="en-US" sz="1000" dirty="0">
                          <a:effectLst/>
                        </a:rPr>
                        <a:t>$_______</a:t>
                      </a:r>
                      <a:endParaRPr lang="en-US" sz="1100" dirty="0">
                        <a:effectLst/>
                        <a:latin typeface="Times New Roman" panose="02020603050405020304" pitchFamily="18" charset="0"/>
                        <a:ea typeface="Times New Roman" panose="02020603050405020304" pitchFamily="18" charset="0"/>
                      </a:endParaRPr>
                    </a:p>
                  </a:txBody>
                  <a:tcPr marL="65278" marR="65278" marT="0" marB="0">
                    <a:solidFill>
                      <a:schemeClr val="bg1">
                        <a:lumMod val="85000"/>
                      </a:schemeClr>
                    </a:solidFill>
                  </a:tcPr>
                </a:tc>
                <a:tc gridSpan="2" vMerge="1">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tc hMerge="1" v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3427681524"/>
                  </a:ext>
                </a:extLst>
              </a:tr>
              <a:tr h="475681">
                <a:tc>
                  <a:txBody>
                    <a:bodyPr/>
                    <a:lstStyle/>
                    <a:p>
                      <a:pPr marL="0" marR="0">
                        <a:spcBef>
                          <a:spcPts val="0"/>
                        </a:spcBef>
                        <a:spcAft>
                          <a:spcPts val="0"/>
                        </a:spcAft>
                      </a:pPr>
                      <a:r>
                        <a:rPr lang="en-US" sz="1000">
                          <a:solidFill>
                            <a:srgbClr val="002060"/>
                          </a:solidFill>
                          <a:effectLst/>
                        </a:rPr>
                        <a:t> </a:t>
                      </a:r>
                      <a:endParaRPr lang="en-US" sz="1100">
                        <a:solidFill>
                          <a:srgbClr val="002060"/>
                        </a:solidFill>
                        <a:effectLst/>
                      </a:endParaRPr>
                    </a:p>
                    <a:p>
                      <a:pPr marL="0" marR="0">
                        <a:spcBef>
                          <a:spcPts val="0"/>
                        </a:spcBef>
                        <a:spcAft>
                          <a:spcPts val="0"/>
                        </a:spcAft>
                      </a:pPr>
                      <a:r>
                        <a:rPr lang="en-US" sz="1000">
                          <a:solidFill>
                            <a:srgbClr val="002060"/>
                          </a:solidFill>
                          <a:effectLst/>
                        </a:rPr>
                        <a:t>h) Wheelchairs, crutches, medical appliances</a:t>
                      </a:r>
                      <a:endParaRPr lang="en-US" sz="1100">
                        <a:solidFill>
                          <a:srgbClr val="002060"/>
                        </a:solidFill>
                        <a:effectLst/>
                        <a:latin typeface="Times New Roman" panose="02020603050405020304" pitchFamily="18" charset="0"/>
                        <a:ea typeface="Times New Roman" panose="02020603050405020304" pitchFamily="18" charset="0"/>
                      </a:endParaRPr>
                    </a:p>
                  </a:txBody>
                  <a:tcPr marL="65278" marR="65278" marT="0" marB="0">
                    <a:noFill/>
                  </a:tcPr>
                </a:tc>
                <a:tc>
                  <a:txBody>
                    <a:bodyPr/>
                    <a:lstStyle/>
                    <a:p>
                      <a:pPr marL="0" marR="0">
                        <a:spcBef>
                          <a:spcPts val="0"/>
                        </a:spcBef>
                        <a:spcAft>
                          <a:spcPts val="0"/>
                        </a:spcAft>
                      </a:pPr>
                      <a:r>
                        <a:rPr lang="en-US" sz="1000" dirty="0">
                          <a:effectLst/>
                        </a:rPr>
                        <a:t> </a:t>
                      </a:r>
                      <a:endParaRPr lang="en-US" sz="1100" dirty="0">
                        <a:effectLst/>
                      </a:endParaRPr>
                    </a:p>
                    <a:p>
                      <a:pPr marL="0" marR="0">
                        <a:spcBef>
                          <a:spcPts val="0"/>
                        </a:spcBef>
                        <a:spcAft>
                          <a:spcPts val="0"/>
                        </a:spcAft>
                      </a:pPr>
                      <a:r>
                        <a:rPr lang="en-US" sz="1000" dirty="0">
                          <a:effectLst/>
                        </a:rPr>
                        <a:t> </a:t>
                      </a:r>
                      <a:endParaRPr lang="en-US" sz="1100" dirty="0">
                        <a:effectLst/>
                      </a:endParaRPr>
                    </a:p>
                    <a:p>
                      <a:pPr marL="0" marR="0">
                        <a:spcBef>
                          <a:spcPts val="0"/>
                        </a:spcBef>
                        <a:spcAft>
                          <a:spcPts val="0"/>
                        </a:spcAft>
                      </a:pPr>
                      <a:r>
                        <a:rPr lang="en-US" sz="1000" dirty="0">
                          <a:effectLst/>
                        </a:rPr>
                        <a:t>$_______</a:t>
                      </a:r>
                      <a:endParaRPr lang="en-US" sz="1100" dirty="0">
                        <a:effectLst/>
                        <a:latin typeface="Times New Roman" panose="02020603050405020304" pitchFamily="18" charset="0"/>
                        <a:ea typeface="Times New Roman" panose="02020603050405020304" pitchFamily="18" charset="0"/>
                      </a:endParaRPr>
                    </a:p>
                  </a:txBody>
                  <a:tcPr marL="65278" marR="65278" marT="0" marB="0">
                    <a:solidFill>
                      <a:schemeClr val="bg1">
                        <a:lumMod val="85000"/>
                      </a:schemeClr>
                    </a:solidFill>
                  </a:tcPr>
                </a:tc>
                <a:tc gridSpan="2" vMerge="1">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tc hMerge="1" v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2484420404"/>
                  </a:ext>
                </a:extLst>
              </a:tr>
              <a:tr h="317121">
                <a:tc>
                  <a:txBody>
                    <a:bodyPr/>
                    <a:lstStyle/>
                    <a:p>
                      <a:pPr marL="0" marR="0">
                        <a:spcBef>
                          <a:spcPts val="0"/>
                        </a:spcBef>
                        <a:spcAft>
                          <a:spcPts val="0"/>
                        </a:spcAft>
                      </a:pPr>
                      <a:r>
                        <a:rPr lang="en-US" sz="1000">
                          <a:solidFill>
                            <a:srgbClr val="002060"/>
                          </a:solidFill>
                          <a:effectLst/>
                        </a:rPr>
                        <a:t> </a:t>
                      </a:r>
                      <a:endParaRPr lang="en-US" sz="1100">
                        <a:solidFill>
                          <a:srgbClr val="002060"/>
                        </a:solidFill>
                        <a:effectLst/>
                      </a:endParaRPr>
                    </a:p>
                    <a:p>
                      <a:pPr marL="0" marR="0">
                        <a:spcBef>
                          <a:spcPts val="0"/>
                        </a:spcBef>
                        <a:spcAft>
                          <a:spcPts val="0"/>
                        </a:spcAft>
                      </a:pPr>
                      <a:r>
                        <a:rPr lang="en-US" sz="1000">
                          <a:solidFill>
                            <a:srgbClr val="002060"/>
                          </a:solidFill>
                          <a:effectLst/>
                        </a:rPr>
                        <a:t>i) Dental exams, cleanings, x-rays, etc.</a:t>
                      </a:r>
                      <a:endParaRPr lang="en-US" sz="1100">
                        <a:solidFill>
                          <a:srgbClr val="002060"/>
                        </a:solidFill>
                        <a:effectLst/>
                        <a:latin typeface="Times New Roman" panose="02020603050405020304" pitchFamily="18" charset="0"/>
                        <a:ea typeface="Times New Roman" panose="02020603050405020304" pitchFamily="18" charset="0"/>
                      </a:endParaRPr>
                    </a:p>
                  </a:txBody>
                  <a:tcPr marL="65278" marR="65278" marT="0" marB="0">
                    <a:noFill/>
                  </a:tcPr>
                </a:tc>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$_______</a:t>
                      </a:r>
                      <a:endParaRPr lang="en-US" sz="1100">
                        <a:effectLst/>
                        <a:latin typeface="Times New Roman" panose="02020603050405020304" pitchFamily="18" charset="0"/>
                        <a:ea typeface="Times New Roman" panose="02020603050405020304" pitchFamily="18" charset="0"/>
                      </a:endParaRPr>
                    </a:p>
                  </a:txBody>
                  <a:tcPr marL="65278" marR="65278" marT="0" marB="0">
                    <a:solidFill>
                      <a:schemeClr val="bg1">
                        <a:lumMod val="85000"/>
                      </a:schemeClr>
                    </a:solidFill>
                  </a:tcPr>
                </a:tc>
                <a:tc gridSpan="2" vMerge="1">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tc hMerge="1" v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1499715321"/>
                  </a:ext>
                </a:extLst>
              </a:tr>
              <a:tr h="317121">
                <a:tc>
                  <a:txBody>
                    <a:bodyPr/>
                    <a:lstStyle/>
                    <a:p>
                      <a:pPr marL="0" marR="0">
                        <a:spcBef>
                          <a:spcPts val="0"/>
                        </a:spcBef>
                        <a:spcAft>
                          <a:spcPts val="0"/>
                        </a:spcAft>
                      </a:pPr>
                      <a:r>
                        <a:rPr lang="en-US" sz="1000">
                          <a:solidFill>
                            <a:srgbClr val="002060"/>
                          </a:solidFill>
                          <a:effectLst/>
                        </a:rPr>
                        <a:t> </a:t>
                      </a:r>
                      <a:endParaRPr lang="en-US" sz="1100">
                        <a:solidFill>
                          <a:srgbClr val="002060"/>
                        </a:solidFill>
                        <a:effectLst/>
                      </a:endParaRPr>
                    </a:p>
                    <a:p>
                      <a:pPr marL="0" marR="0">
                        <a:spcBef>
                          <a:spcPts val="0"/>
                        </a:spcBef>
                        <a:spcAft>
                          <a:spcPts val="0"/>
                        </a:spcAft>
                      </a:pPr>
                      <a:r>
                        <a:rPr lang="en-US" sz="1000">
                          <a:solidFill>
                            <a:srgbClr val="002060"/>
                          </a:solidFill>
                          <a:effectLst/>
                        </a:rPr>
                        <a:t>j) Braces, retainers, fillings, etc.</a:t>
                      </a:r>
                      <a:endParaRPr lang="en-US" sz="1100">
                        <a:solidFill>
                          <a:srgbClr val="002060"/>
                        </a:solidFill>
                        <a:effectLst/>
                        <a:latin typeface="Times New Roman" panose="02020603050405020304" pitchFamily="18" charset="0"/>
                        <a:ea typeface="Times New Roman" panose="02020603050405020304" pitchFamily="18" charset="0"/>
                      </a:endParaRPr>
                    </a:p>
                  </a:txBody>
                  <a:tcPr marL="65278" marR="65278" marT="0" marB="0">
                    <a:noFill/>
                  </a:tcPr>
                </a:tc>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$_______</a:t>
                      </a:r>
                      <a:endParaRPr lang="en-US" sz="1100">
                        <a:effectLst/>
                        <a:latin typeface="Times New Roman" panose="02020603050405020304" pitchFamily="18" charset="0"/>
                        <a:ea typeface="Times New Roman" panose="02020603050405020304" pitchFamily="18" charset="0"/>
                      </a:endParaRPr>
                    </a:p>
                  </a:txBody>
                  <a:tcPr marL="65278" marR="65278" marT="0" marB="0">
                    <a:solidFill>
                      <a:schemeClr val="bg1">
                        <a:lumMod val="85000"/>
                      </a:schemeClr>
                    </a:solidFill>
                  </a:tcPr>
                </a:tc>
                <a:tc gridSpan="2" vMerge="1">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tc hMerge="1" v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1629981642"/>
                  </a:ext>
                </a:extLst>
              </a:tr>
              <a:tr h="317121">
                <a:tc>
                  <a:txBody>
                    <a:bodyPr/>
                    <a:lstStyle/>
                    <a:p>
                      <a:pPr marL="0" marR="0">
                        <a:spcBef>
                          <a:spcPts val="0"/>
                        </a:spcBef>
                        <a:spcAft>
                          <a:spcPts val="0"/>
                        </a:spcAft>
                      </a:pPr>
                      <a:r>
                        <a:rPr lang="en-US" sz="1000">
                          <a:solidFill>
                            <a:srgbClr val="002060"/>
                          </a:solidFill>
                          <a:effectLst/>
                        </a:rPr>
                        <a:t> </a:t>
                      </a:r>
                      <a:endParaRPr lang="en-US" sz="1100">
                        <a:solidFill>
                          <a:srgbClr val="002060"/>
                        </a:solidFill>
                        <a:effectLst/>
                      </a:endParaRPr>
                    </a:p>
                    <a:p>
                      <a:pPr marL="0" marR="0">
                        <a:spcBef>
                          <a:spcPts val="0"/>
                        </a:spcBef>
                        <a:spcAft>
                          <a:spcPts val="0"/>
                        </a:spcAft>
                      </a:pPr>
                      <a:r>
                        <a:rPr lang="en-US" sz="1000">
                          <a:solidFill>
                            <a:srgbClr val="002060"/>
                          </a:solidFill>
                          <a:effectLst/>
                        </a:rPr>
                        <a:t>k) Orthodontics, implants, inlays, other</a:t>
                      </a:r>
                      <a:endParaRPr lang="en-US" sz="1100">
                        <a:solidFill>
                          <a:srgbClr val="002060"/>
                        </a:solidFill>
                        <a:effectLst/>
                        <a:latin typeface="Times New Roman" panose="02020603050405020304" pitchFamily="18" charset="0"/>
                        <a:ea typeface="Times New Roman" panose="02020603050405020304" pitchFamily="18" charset="0"/>
                      </a:endParaRPr>
                    </a:p>
                  </a:txBody>
                  <a:tcPr marL="65278" marR="65278" marT="0" marB="0">
                    <a:noFill/>
                  </a:tcPr>
                </a:tc>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$_______</a:t>
                      </a:r>
                      <a:endParaRPr lang="en-US" sz="1100">
                        <a:effectLst/>
                        <a:latin typeface="Times New Roman" panose="02020603050405020304" pitchFamily="18" charset="0"/>
                        <a:ea typeface="Times New Roman" panose="02020603050405020304" pitchFamily="18" charset="0"/>
                      </a:endParaRPr>
                    </a:p>
                  </a:txBody>
                  <a:tcPr marL="65278" marR="65278" marT="0" marB="0">
                    <a:solidFill>
                      <a:schemeClr val="bg1">
                        <a:lumMod val="85000"/>
                      </a:schemeClr>
                    </a:solidFill>
                  </a:tcPr>
                </a:tc>
                <a:tc gridSpan="2" vMerge="1">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tc hMerge="1" v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679951463"/>
                  </a:ext>
                </a:extLst>
              </a:tr>
              <a:tr h="475681">
                <a:tc>
                  <a:txBody>
                    <a:bodyPr/>
                    <a:lstStyle/>
                    <a:p>
                      <a:pPr marL="0" marR="0">
                        <a:spcBef>
                          <a:spcPts val="0"/>
                        </a:spcBef>
                        <a:spcAft>
                          <a:spcPts val="0"/>
                        </a:spcAft>
                      </a:pPr>
                      <a:r>
                        <a:rPr lang="en-US" sz="1000" dirty="0">
                          <a:solidFill>
                            <a:srgbClr val="002060"/>
                          </a:solidFill>
                          <a:effectLst/>
                        </a:rPr>
                        <a:t> </a:t>
                      </a:r>
                      <a:endParaRPr lang="en-US" sz="1100" dirty="0">
                        <a:solidFill>
                          <a:srgbClr val="002060"/>
                        </a:solidFill>
                        <a:effectLst/>
                      </a:endParaRPr>
                    </a:p>
                    <a:p>
                      <a:pPr marL="0" marR="0">
                        <a:spcBef>
                          <a:spcPts val="0"/>
                        </a:spcBef>
                        <a:spcAft>
                          <a:spcPts val="0"/>
                        </a:spcAft>
                      </a:pPr>
                      <a:r>
                        <a:rPr lang="en-US" sz="1000" dirty="0">
                          <a:solidFill>
                            <a:srgbClr val="002060"/>
                          </a:solidFill>
                          <a:effectLst/>
                        </a:rPr>
                        <a:t>l) Other</a:t>
                      </a:r>
                      <a:endParaRPr lang="en-US" sz="1100" dirty="0">
                        <a:solidFill>
                          <a:srgbClr val="002060"/>
                        </a:solidFill>
                        <a:effectLst/>
                      </a:endParaRPr>
                    </a:p>
                    <a:p>
                      <a:pPr marL="0" marR="0">
                        <a:spcBef>
                          <a:spcPts val="0"/>
                        </a:spcBef>
                        <a:spcAft>
                          <a:spcPts val="0"/>
                        </a:spcAft>
                      </a:pPr>
                      <a:r>
                        <a:rPr lang="en-US" sz="1000" dirty="0">
                          <a:solidFill>
                            <a:srgbClr val="002060"/>
                          </a:solidFill>
                          <a:effectLst/>
                        </a:rPr>
                        <a:t> </a:t>
                      </a:r>
                      <a:endParaRPr lang="en-US" sz="1100" dirty="0">
                        <a:solidFill>
                          <a:srgbClr val="002060"/>
                        </a:solidFill>
                        <a:effectLst/>
                        <a:latin typeface="Times New Roman" panose="02020603050405020304" pitchFamily="18" charset="0"/>
                        <a:ea typeface="Times New Roman" panose="02020603050405020304" pitchFamily="18" charset="0"/>
                      </a:endParaRPr>
                    </a:p>
                  </a:txBody>
                  <a:tcPr marL="65278" marR="65278" marT="0" marB="0">
                    <a:noFill/>
                  </a:tcPr>
                </a:tc>
                <a:tc>
                  <a:txBody>
                    <a:bodyPr/>
                    <a:lstStyle/>
                    <a:p>
                      <a:pPr marL="0" marR="0">
                        <a:spcBef>
                          <a:spcPts val="0"/>
                        </a:spcBef>
                        <a:spcAft>
                          <a:spcPts val="0"/>
                        </a:spcAft>
                      </a:pPr>
                      <a:r>
                        <a:rPr lang="en-US" sz="1000" dirty="0">
                          <a:effectLst/>
                        </a:rPr>
                        <a:t> </a:t>
                      </a:r>
                      <a:endParaRPr lang="en-US" sz="1100" dirty="0">
                        <a:effectLst/>
                      </a:endParaRPr>
                    </a:p>
                    <a:p>
                      <a:pPr marL="0" marR="0">
                        <a:spcBef>
                          <a:spcPts val="0"/>
                        </a:spcBef>
                        <a:spcAft>
                          <a:spcPts val="0"/>
                        </a:spcAft>
                      </a:pPr>
                      <a:r>
                        <a:rPr lang="en-US" sz="1000" dirty="0">
                          <a:effectLst/>
                        </a:rPr>
                        <a:t>$_______</a:t>
                      </a:r>
                      <a:endParaRPr lang="en-US" sz="1100" dirty="0">
                        <a:effectLst/>
                        <a:latin typeface="Times New Roman" panose="02020603050405020304" pitchFamily="18" charset="0"/>
                        <a:ea typeface="Times New Roman" panose="02020603050405020304" pitchFamily="18" charset="0"/>
                      </a:endParaRPr>
                    </a:p>
                  </a:txBody>
                  <a:tcPr marL="65278" marR="65278" marT="0" marB="0">
                    <a:solidFill>
                      <a:schemeClr val="bg1">
                        <a:lumMod val="85000"/>
                      </a:schemeClr>
                    </a:solidFill>
                  </a:tcPr>
                </a:tc>
                <a:tc gridSpan="2" vMerge="1">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tc hMerge="1" v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1950829974"/>
                  </a:ext>
                </a:extLst>
              </a:tr>
              <a:tr h="317121">
                <a:tc>
                  <a:txBody>
                    <a:bodyPr/>
                    <a:lstStyle/>
                    <a:p>
                      <a:pPr marL="0" marR="0" algn="r">
                        <a:spcBef>
                          <a:spcPts val="0"/>
                        </a:spcBef>
                        <a:spcAft>
                          <a:spcPts val="0"/>
                        </a:spcAft>
                      </a:pPr>
                      <a:r>
                        <a:rPr lang="en-US" sz="1000">
                          <a:effectLst/>
                        </a:rPr>
                        <a:t> </a:t>
                      </a:r>
                      <a:endParaRPr lang="en-US" sz="1100">
                        <a:effectLst/>
                      </a:endParaRPr>
                    </a:p>
                    <a:p>
                      <a:pPr marL="0" marR="0" algn="r">
                        <a:spcBef>
                          <a:spcPts val="0"/>
                        </a:spcBef>
                        <a:spcAft>
                          <a:spcPts val="0"/>
                        </a:spcAft>
                      </a:pPr>
                      <a:r>
                        <a:rPr lang="en-US" sz="1000">
                          <a:effectLst/>
                        </a:rPr>
                        <a:t>TOTAL (A):</a:t>
                      </a:r>
                      <a:endParaRPr lang="en-US" sz="1100">
                        <a:effectLst/>
                        <a:latin typeface="Times New Roman" panose="02020603050405020304" pitchFamily="18" charset="0"/>
                        <a:ea typeface="Times New Roman" panose="02020603050405020304" pitchFamily="18" charset="0"/>
                      </a:endParaRPr>
                    </a:p>
                  </a:txBody>
                  <a:tcPr marL="65278" marR="65278" marT="0" marB="0"/>
                </a:tc>
                <a:tc>
                  <a:txBody>
                    <a:bodyPr/>
                    <a:lstStyle/>
                    <a:p>
                      <a:pPr marL="0" marR="0">
                        <a:spcBef>
                          <a:spcPts val="0"/>
                        </a:spcBef>
                        <a:spcAft>
                          <a:spcPts val="0"/>
                        </a:spcAft>
                      </a:pPr>
                      <a:r>
                        <a:rPr lang="en-US" sz="1000">
                          <a:effectLst/>
                        </a:rPr>
                        <a:t> </a:t>
                      </a:r>
                      <a:endParaRPr lang="en-US" sz="1100">
                        <a:effectLst/>
                      </a:endParaRPr>
                    </a:p>
                    <a:p>
                      <a:pPr marL="0" marR="0">
                        <a:spcBef>
                          <a:spcPts val="0"/>
                        </a:spcBef>
                        <a:spcAft>
                          <a:spcPts val="0"/>
                        </a:spcAft>
                      </a:pPr>
                      <a:r>
                        <a:rPr lang="en-US" sz="1000">
                          <a:effectLst/>
                        </a:rPr>
                        <a:t>$_______</a:t>
                      </a:r>
                      <a:endParaRPr lang="en-US" sz="1100">
                        <a:effectLst/>
                        <a:latin typeface="Times New Roman" panose="02020603050405020304" pitchFamily="18" charset="0"/>
                        <a:ea typeface="Times New Roman" panose="02020603050405020304" pitchFamily="18" charset="0"/>
                      </a:endParaRPr>
                    </a:p>
                  </a:txBody>
                  <a:tcPr marL="65278" marR="65278" marT="0" marB="0"/>
                </a:tc>
                <a:tc>
                  <a:txBody>
                    <a:bodyPr/>
                    <a:lstStyle/>
                    <a:p>
                      <a:pPr marL="0" marR="0">
                        <a:spcBef>
                          <a:spcPts val="0"/>
                        </a:spcBef>
                        <a:spcAft>
                          <a:spcPts val="0"/>
                        </a:spcAft>
                      </a:pPr>
                      <a:r>
                        <a:rPr lang="en-US" sz="1000">
                          <a:effectLst/>
                        </a:rPr>
                        <a:t> </a:t>
                      </a:r>
                      <a:endParaRPr lang="en-US" sz="1100">
                        <a:effectLst/>
                      </a:endParaRPr>
                    </a:p>
                    <a:p>
                      <a:pPr marL="0" marR="0" algn="r">
                        <a:spcBef>
                          <a:spcPts val="0"/>
                        </a:spcBef>
                        <a:spcAft>
                          <a:spcPts val="0"/>
                        </a:spcAft>
                      </a:pPr>
                      <a:r>
                        <a:rPr lang="en-US" sz="1000">
                          <a:effectLst/>
                        </a:rPr>
                        <a:t>TOTAL (B):</a:t>
                      </a:r>
                      <a:endParaRPr lang="en-US" sz="1100">
                        <a:effectLst/>
                        <a:latin typeface="Times New Roman" panose="02020603050405020304" pitchFamily="18" charset="0"/>
                        <a:ea typeface="Times New Roman" panose="02020603050405020304" pitchFamily="18" charset="0"/>
                      </a:endParaRPr>
                    </a:p>
                  </a:txBody>
                  <a:tcPr marL="65278" marR="65278" marT="0" marB="0"/>
                </a:tc>
                <a:tc>
                  <a:txBody>
                    <a:bodyPr/>
                    <a:lstStyle/>
                    <a:p>
                      <a:pPr marL="0" marR="0" algn="l">
                        <a:spcBef>
                          <a:spcPts val="0"/>
                        </a:spcBef>
                        <a:spcAft>
                          <a:spcPts val="0"/>
                        </a:spcAft>
                      </a:pPr>
                      <a:r>
                        <a:rPr lang="en-US" sz="1000" dirty="0">
                          <a:effectLst/>
                        </a:rPr>
                        <a:t> </a:t>
                      </a:r>
                      <a:endParaRPr lang="en-US" sz="1100" dirty="0">
                        <a:effectLst/>
                      </a:endParaRPr>
                    </a:p>
                    <a:p>
                      <a:pPr marL="0" marR="0" algn="l">
                        <a:spcBef>
                          <a:spcPts val="0"/>
                        </a:spcBef>
                        <a:spcAft>
                          <a:spcPts val="0"/>
                        </a:spcAft>
                      </a:pPr>
                      <a:r>
                        <a:rPr lang="en-US" sz="1000" dirty="0">
                          <a:effectLst/>
                        </a:rPr>
                        <a:t>$_______</a:t>
                      </a:r>
                      <a:endParaRPr lang="en-US" sz="1100" dirty="0">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3881589118"/>
                  </a:ext>
                </a:extLst>
              </a:tr>
              <a:tr h="158559">
                <a:tc gridSpan="2">
                  <a:txBody>
                    <a:bodyPr/>
                    <a:lstStyle/>
                    <a:p>
                      <a:pPr marL="0" marR="0" algn="ctr">
                        <a:spcBef>
                          <a:spcPts val="0"/>
                        </a:spcBef>
                        <a:spcAft>
                          <a:spcPts val="0"/>
                        </a:spcAft>
                      </a:pPr>
                      <a:r>
                        <a:rPr lang="en-US" sz="1000">
                          <a:effectLst/>
                        </a:rPr>
                        <a:t>(Use 100% of this number)</a:t>
                      </a:r>
                      <a:endParaRPr lang="en-US" sz="1100">
                        <a:effectLst/>
                        <a:latin typeface="Times New Roman" panose="02020603050405020304" pitchFamily="18" charset="0"/>
                        <a:ea typeface="Times New Roman" panose="02020603050405020304" pitchFamily="18" charset="0"/>
                      </a:endParaRPr>
                    </a:p>
                  </a:txBody>
                  <a:tcPr marL="65278" marR="65278" marT="0" marB="0"/>
                </a:tc>
                <a:tc hMerge="1">
                  <a:txBody>
                    <a:bodyPr/>
                    <a:lstStyle/>
                    <a:p>
                      <a:endParaRPr lang="en-US"/>
                    </a:p>
                  </a:txBody>
                  <a:tcPr/>
                </a:tc>
                <a:tc gridSpan="2">
                  <a:txBody>
                    <a:bodyPr/>
                    <a:lstStyle/>
                    <a:p>
                      <a:pPr marL="0" marR="0">
                        <a:spcBef>
                          <a:spcPts val="0"/>
                        </a:spcBef>
                        <a:spcAft>
                          <a:spcPts val="0"/>
                        </a:spcAft>
                      </a:pPr>
                      <a:r>
                        <a:rPr lang="en-US" sz="1000" dirty="0">
                          <a:effectLst/>
                        </a:rPr>
                        <a:t>(Use 50% of this number)</a:t>
                      </a:r>
                      <a:endParaRPr lang="en-US" sz="1100" dirty="0">
                        <a:effectLst/>
                        <a:latin typeface="Times New Roman" panose="02020603050405020304" pitchFamily="18" charset="0"/>
                        <a:ea typeface="Times New Roman" panose="02020603050405020304" pitchFamily="18" charset="0"/>
                      </a:endParaRPr>
                    </a:p>
                  </a:txBody>
                  <a:tcPr marL="65278" marR="65278" marT="0" marB="0"/>
                </a:tc>
                <a:tc hMerge="1">
                  <a:txBody>
                    <a:bodyPr/>
                    <a:lstStyle/>
                    <a:p>
                      <a:endParaRPr lang="en-US" dirty="0"/>
                    </a:p>
                  </a:txBody>
                  <a:tcPr/>
                </a:tc>
                <a:extLst>
                  <a:ext uri="{0D108BD9-81ED-4DB2-BD59-A6C34878D82A}">
                    <a16:rowId xmlns:a16="http://schemas.microsoft.com/office/drawing/2014/main" val="793358698"/>
                  </a:ext>
                </a:extLst>
              </a:tr>
            </a:tbl>
          </a:graphicData>
        </a:graphic>
      </p:graphicFrame>
      <p:sp>
        <p:nvSpPr>
          <p:cNvPr id="2" name="Title 1">
            <a:extLst>
              <a:ext uri="{FF2B5EF4-FFF2-40B4-BE49-F238E27FC236}">
                <a16:creationId xmlns:a16="http://schemas.microsoft.com/office/drawing/2014/main" id="{42F6D336-726C-4F80-9068-EC51F77807FF}"/>
              </a:ext>
            </a:extLst>
          </p:cNvPr>
          <p:cNvSpPr>
            <a:spLocks noGrp="1"/>
          </p:cNvSpPr>
          <p:nvPr>
            <p:ph type="title"/>
          </p:nvPr>
        </p:nvSpPr>
        <p:spPr/>
        <p:txBody>
          <a:bodyPr/>
          <a:lstStyle/>
          <a:p>
            <a:r>
              <a:rPr lang="en-US" dirty="0"/>
              <a:t>Magic Formula </a:t>
            </a:r>
          </a:p>
        </p:txBody>
      </p:sp>
      <p:sp>
        <p:nvSpPr>
          <p:cNvPr id="3" name="Slide Number Placeholder 2">
            <a:extLst>
              <a:ext uri="{FF2B5EF4-FFF2-40B4-BE49-F238E27FC236}">
                <a16:creationId xmlns:a16="http://schemas.microsoft.com/office/drawing/2014/main" id="{365B9AC2-C5D1-4AB3-9B74-ADB677C27695}"/>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8</a:t>
            </a:fld>
            <a:endParaRPr lang="en-US"/>
          </a:p>
        </p:txBody>
      </p:sp>
      <p:sp>
        <p:nvSpPr>
          <p:cNvPr id="5" name="Footer Placeholder 4">
            <a:extLst>
              <a:ext uri="{FF2B5EF4-FFF2-40B4-BE49-F238E27FC236}">
                <a16:creationId xmlns:a16="http://schemas.microsoft.com/office/drawing/2014/main" id="{50C564DA-EA06-48D1-8931-032F54687993}"/>
              </a:ext>
            </a:extLst>
          </p:cNvPr>
          <p:cNvSpPr>
            <a:spLocks noGrp="1"/>
          </p:cNvSpPr>
          <p:nvPr>
            <p:ph type="ftr" sz="quarter" idx="11"/>
          </p:nvPr>
        </p:nvSpPr>
        <p:spPr/>
        <p:txBody>
          <a:bodyPr/>
          <a:lstStyle/>
          <a:p>
            <a:r>
              <a:rPr lang="en-US"/>
              <a:t>This is a generic PPT available on OCA's website </a:t>
            </a:r>
          </a:p>
        </p:txBody>
      </p:sp>
    </p:spTree>
    <p:extLst>
      <p:ext uri="{BB962C8B-B14F-4D97-AF65-F5344CB8AC3E}">
        <p14:creationId xmlns:p14="http://schemas.microsoft.com/office/powerpoint/2010/main" val="3893046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cav3\users\rhonig1\Desktop\Marketing Information\ShutterStock Pictures\shutterstock_153863999.jpg"/>
          <p:cNvPicPr/>
          <p:nvPr/>
        </p:nvPicPr>
        <p:blipFill>
          <a:blip r:embed="rId2" cstate="print"/>
          <a:srcRect/>
          <a:stretch>
            <a:fillRect/>
          </a:stretch>
        </p:blipFill>
        <p:spPr bwMode="auto">
          <a:xfrm>
            <a:off x="5502729" y="1752600"/>
            <a:ext cx="3657600" cy="3330670"/>
          </a:xfrm>
          <a:prstGeom prst="rect">
            <a:avLst/>
          </a:prstGeom>
          <a:noFill/>
          <a:ln w="9525">
            <a:noFill/>
            <a:miter lim="800000"/>
            <a:headEnd/>
            <a:tailEnd/>
          </a:ln>
        </p:spPr>
      </p:pic>
      <p:sp>
        <p:nvSpPr>
          <p:cNvPr id="2" name="Title 1"/>
          <p:cNvSpPr>
            <a:spLocks noGrp="1"/>
          </p:cNvSpPr>
          <p:nvPr>
            <p:ph type="title"/>
          </p:nvPr>
        </p:nvSpPr>
        <p:spPr/>
        <p:txBody>
          <a:bodyPr>
            <a:normAutofit fontScale="90000"/>
          </a:bodyPr>
          <a:lstStyle/>
          <a:p>
            <a:r>
              <a:rPr lang="en-US" dirty="0"/>
              <a:t>You’ll receive the mySource Debit Card</a:t>
            </a:r>
          </a:p>
        </p:txBody>
      </p:sp>
      <p:sp>
        <p:nvSpPr>
          <p:cNvPr id="4" name="Text Box 2"/>
          <p:cNvSpPr txBox="1">
            <a:spLocks noChangeArrowheads="1"/>
          </p:cNvSpPr>
          <p:nvPr/>
        </p:nvSpPr>
        <p:spPr bwMode="auto">
          <a:xfrm>
            <a:off x="533400" y="1440223"/>
            <a:ext cx="7467600" cy="320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a:p>
            <a:r>
              <a:rPr lang="en-US" dirty="0"/>
              <a:t>You will have a convenient </a:t>
            </a:r>
            <a:r>
              <a:rPr lang="en-US" i="1" dirty="0"/>
              <a:t>my</a:t>
            </a:r>
            <a:r>
              <a:rPr lang="en-US" dirty="0"/>
              <a:t>Source debit card to use for qualified healthcare expenses for you and your eligible dependents.  The debit card is linked to your FSA program.  You may also submit claims via our paper claim form, online claim form, or mobile app called myRSC.</a:t>
            </a:r>
          </a:p>
          <a:p>
            <a:pPr lvl="0"/>
            <a:endParaRPr lang="en-US" dirty="0"/>
          </a:p>
          <a:p>
            <a:endParaRPr lang="en-US" b="1" dirty="0">
              <a:solidFill>
                <a:schemeClr val="accent2"/>
              </a:solidFill>
            </a:endParaRPr>
          </a:p>
          <a:p>
            <a:r>
              <a:rPr lang="en-US" b="1" dirty="0">
                <a:solidFill>
                  <a:schemeClr val="accent2"/>
                </a:solidFill>
              </a:rPr>
              <a:t>IMPORTANT – SAVE YOUR RECEIPTS AND </a:t>
            </a:r>
          </a:p>
          <a:p>
            <a:r>
              <a:rPr lang="en-US" b="1" dirty="0">
                <a:solidFill>
                  <a:schemeClr val="accent2"/>
                </a:solidFill>
              </a:rPr>
              <a:t>EXPLANATION OF BENEFIT STATEMENTS (EOBs)</a:t>
            </a:r>
            <a:endParaRPr lang="en-US" dirty="0">
              <a:solidFill>
                <a:schemeClr val="accent2"/>
              </a:solidFill>
            </a:endParaRPr>
          </a:p>
          <a:p>
            <a:endParaRPr lang="en-US" dirty="0"/>
          </a:p>
          <a:p>
            <a:endParaRPr lang="en-US" dirty="0"/>
          </a:p>
          <a:p>
            <a:endParaRPr lang="en-US" dirty="0"/>
          </a:p>
          <a:p>
            <a:pPr lvl="0"/>
            <a:endParaRPr lang="en-US" dirty="0"/>
          </a:p>
        </p:txBody>
      </p:sp>
      <p:sp>
        <p:nvSpPr>
          <p:cNvPr id="3" name="TextBox 2"/>
          <p:cNvSpPr txBox="1"/>
          <p:nvPr/>
        </p:nvSpPr>
        <p:spPr>
          <a:xfrm>
            <a:off x="401994" y="4334107"/>
            <a:ext cx="6553200" cy="2246769"/>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Calibri Light" panose="020F0302020204030204" pitchFamily="34" charset="0"/>
              </a:rPr>
              <a:t>Federal regulations require that every FSA mySource transaction be substantiated in order to confirm that the transaction was for a qualified expense under the benefit plan. </a:t>
            </a:r>
          </a:p>
          <a:p>
            <a:pPr marL="285750" indent="-285750">
              <a:buFont typeface="Arial" panose="020B0604020202020204" pitchFamily="34" charset="0"/>
              <a:buChar char="•"/>
            </a:pPr>
            <a:endParaRPr lang="en-US" sz="1400" dirty="0">
              <a:latin typeface="Calibri Light" panose="020F0302020204030204" pitchFamily="34" charset="0"/>
            </a:endParaRPr>
          </a:p>
          <a:p>
            <a:pPr marL="285750" indent="-285750">
              <a:buFont typeface="Arial" panose="020B0604020202020204" pitchFamily="34" charset="0"/>
              <a:buChar char="•"/>
            </a:pPr>
            <a:r>
              <a:rPr lang="en-US" sz="1400" dirty="0">
                <a:latin typeface="Calibri Light" panose="020F0302020204030204" pitchFamily="34" charset="0"/>
              </a:rPr>
              <a:t>Depending on which merchant, you may or may not be required to submit a claim form and EOB (or RX stub if it’s a prescription) to validate the swipe. </a:t>
            </a:r>
          </a:p>
          <a:p>
            <a:pPr marL="285750" indent="-285750">
              <a:buFont typeface="Arial" panose="020B0604020202020204" pitchFamily="34" charset="0"/>
              <a:buChar char="•"/>
            </a:pPr>
            <a:endParaRPr lang="en-US" sz="1400" dirty="0">
              <a:latin typeface="Calibri Light" panose="020F0302020204030204" pitchFamily="34" charset="0"/>
            </a:endParaRPr>
          </a:p>
          <a:p>
            <a:pPr marL="285750" indent="-285750">
              <a:buFont typeface="Arial" panose="020B0604020202020204" pitchFamily="34" charset="0"/>
              <a:buChar char="•"/>
            </a:pPr>
            <a:r>
              <a:rPr lang="en-US" sz="1400" dirty="0">
                <a:latin typeface="Calibri Light" panose="020F0302020204030204" pitchFamily="34" charset="0"/>
              </a:rPr>
              <a:t>Watch for emails from OCA that will indicate if supporting documentation needs to be submitted.</a:t>
            </a:r>
          </a:p>
          <a:p>
            <a:endParaRPr lang="en-US" sz="1400" dirty="0">
              <a:latin typeface="Calibri Light" panose="020F0302020204030204" pitchFamily="34" charset="0"/>
            </a:endParaRPr>
          </a:p>
        </p:txBody>
      </p:sp>
      <p:pic>
        <p:nvPicPr>
          <p:cNvPr id="6" name="Picture 2" descr="debit card.JPG"/>
          <p:cNvPicPr>
            <a:picLocks noChangeAspect="1"/>
          </p:cNvPicPr>
          <p:nvPr/>
        </p:nvPicPr>
        <p:blipFill>
          <a:blip r:embed="rId3" cstate="print"/>
          <a:srcRect/>
          <a:stretch>
            <a:fillRect/>
          </a:stretch>
        </p:blipFill>
        <p:spPr bwMode="auto">
          <a:xfrm>
            <a:off x="5914228" y="2938675"/>
            <a:ext cx="2086772" cy="1321508"/>
          </a:xfrm>
          <a:prstGeom prst="rect">
            <a:avLst/>
          </a:prstGeom>
          <a:noFill/>
          <a:ln w="9525">
            <a:noFill/>
            <a:miter lim="800000"/>
            <a:headEnd/>
            <a:tailEnd/>
          </a:ln>
        </p:spPr>
      </p:pic>
      <p:sp>
        <p:nvSpPr>
          <p:cNvPr id="7" name="Slide Number Placeholder 6">
            <a:extLst>
              <a:ext uri="{FF2B5EF4-FFF2-40B4-BE49-F238E27FC236}">
                <a16:creationId xmlns:a16="http://schemas.microsoft.com/office/drawing/2014/main" id="{B1252EAC-0ACE-4C86-9297-5EAEE41AABF4}"/>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9</a:t>
            </a:fld>
            <a:endParaRPr lang="en-US"/>
          </a:p>
        </p:txBody>
      </p:sp>
      <p:sp>
        <p:nvSpPr>
          <p:cNvPr id="8" name="Footer Placeholder 7">
            <a:extLst>
              <a:ext uri="{FF2B5EF4-FFF2-40B4-BE49-F238E27FC236}">
                <a16:creationId xmlns:a16="http://schemas.microsoft.com/office/drawing/2014/main" id="{7C60F74D-3F89-4EED-9EF5-1F4420FC80C1}"/>
              </a:ext>
            </a:extLst>
          </p:cNvPr>
          <p:cNvSpPr>
            <a:spLocks noGrp="1"/>
          </p:cNvSpPr>
          <p:nvPr>
            <p:ph type="ftr" sz="quarter" idx="11"/>
          </p:nvPr>
        </p:nvSpPr>
        <p:spPr/>
        <p:txBody>
          <a:bodyPr/>
          <a:lstStyle/>
          <a:p>
            <a:r>
              <a:rPr lang="en-US"/>
              <a:t>This is a generic PPT available on OCA's website </a:t>
            </a:r>
          </a:p>
        </p:txBody>
      </p:sp>
    </p:spTree>
    <p:extLst>
      <p:ext uri="{BB962C8B-B14F-4D97-AF65-F5344CB8AC3E}">
        <p14:creationId xmlns:p14="http://schemas.microsoft.com/office/powerpoint/2010/main" val="18514935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D9A82B13A084943B50935ECD94C4E99" ma:contentTypeVersion="2" ma:contentTypeDescription="Create a new document." ma:contentTypeScope="" ma:versionID="76953993108a9911e40af319d3773465">
  <xsd:schema xmlns:xsd="http://www.w3.org/2001/XMLSchema" xmlns:xs="http://www.w3.org/2001/XMLSchema" xmlns:p="http://schemas.microsoft.com/office/2006/metadata/properties" xmlns:ns2="021dcc22-1d8a-4751-b34b-257bf7376bc2" targetNamespace="http://schemas.microsoft.com/office/2006/metadata/properties" ma:root="true" ma:fieldsID="e4fbe47b38bf1b085622cf2fc84ea9ec" ns2:_="">
    <xsd:import namespace="021dcc22-1d8a-4751-b34b-257bf7376bc2"/>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1dcc22-1d8a-4751-b34b-257bf7376bc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1CDDD69-EC46-45D3-B8D5-FE310EE5EE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1dcc22-1d8a-4751-b34b-257bf7376b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698D614-C668-481B-9878-2334F207EBE7}">
  <ds:schemaRefs>
    <ds:schemaRef ds:uri="http://schemas.microsoft.com/sharepoint/v3/contenttype/forms"/>
  </ds:schemaRefs>
</ds:datastoreItem>
</file>

<file path=customXml/itemProps3.xml><?xml version="1.0" encoding="utf-8"?>
<ds:datastoreItem xmlns:ds="http://schemas.openxmlformats.org/officeDocument/2006/customXml" ds:itemID="{8283EEF5-0C34-441C-AFC2-110C70A9AD6E}">
  <ds:schemaRefs>
    <ds:schemaRef ds:uri="http://schemas.microsoft.com/office/2006/documentManagement/types"/>
    <ds:schemaRef ds:uri="http://schemas.microsoft.com/office/2006/metadata/properties"/>
    <ds:schemaRef ds:uri="http://purl.org/dc/elements/1.1/"/>
    <ds:schemaRef ds:uri="http://www.w3.org/XML/1998/namespace"/>
    <ds:schemaRef ds:uri="http://purl.org/dc/terms/"/>
    <ds:schemaRef ds:uri="021dcc22-1d8a-4751-b34b-257bf7376bc2"/>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215</TotalTime>
  <Words>1642</Words>
  <Application>Microsoft Office PowerPoint</Application>
  <PresentationFormat>On-screen Show (4:3)</PresentationFormat>
  <Paragraphs>279</Paragraphs>
  <Slides>14</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14</vt:i4>
      </vt:variant>
    </vt:vector>
  </HeadingPairs>
  <TitlesOfParts>
    <vt:vector size="26" baseType="lpstr">
      <vt:lpstr>Arial</vt:lpstr>
      <vt:lpstr>Calibri</vt:lpstr>
      <vt:lpstr>Calibri Light</vt:lpstr>
      <vt:lpstr>MyriadPro-Bold</vt:lpstr>
      <vt:lpstr>MyriadPro-BoldCond</vt:lpstr>
      <vt:lpstr>MyriadPro-It</vt:lpstr>
      <vt:lpstr>MyriadPro-Regular</vt:lpstr>
      <vt:lpstr>Times New Roman</vt:lpstr>
      <vt:lpstr>Tw Cen MT</vt:lpstr>
      <vt:lpstr>Wingdings</vt:lpstr>
      <vt:lpstr>Wingdings 2</vt:lpstr>
      <vt:lpstr>Median</vt:lpstr>
      <vt:lpstr>FSA Employee Guide</vt:lpstr>
      <vt:lpstr>What is a Flexible Spending Account</vt:lpstr>
      <vt:lpstr>Making FSA Contributions…</vt:lpstr>
      <vt:lpstr>Use it or lose it and the 75 Day Grace Period…</vt:lpstr>
      <vt:lpstr>Sample Eligible FSA Expenses</vt:lpstr>
      <vt:lpstr>FSA Dependent Care (DCA)</vt:lpstr>
      <vt:lpstr>Mid-Year Election Changes…</vt:lpstr>
      <vt:lpstr>Magic Formula </vt:lpstr>
      <vt:lpstr>You’ll receive the mySource Debit Card</vt:lpstr>
      <vt:lpstr>How to submit a claim to OCA?</vt:lpstr>
      <vt:lpstr>Create Your Online myRSC Account!</vt:lpstr>
      <vt:lpstr>How to access your benefits online?</vt:lpstr>
      <vt:lpstr>Mobile myRSC…</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FSA/Commuter Employee Guide</dc:title>
  <dc:creator>Ross Honig</dc:creator>
  <cp:lastModifiedBy>Ross Honig</cp:lastModifiedBy>
  <cp:revision>43</cp:revision>
  <dcterms:modified xsi:type="dcterms:W3CDTF">2018-04-27T13:39:30Z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0x0101008D9A82B13A084943B50935ECD94C4E99</vt:lpwstr>
  </property>
</Properties>
</file>