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14"/>
  </p:notesMasterIdLst>
  <p:handoutMasterIdLst>
    <p:handoutMasterId r:id="rId15"/>
  </p:handoutMasterIdLst>
  <p:sldIdLst>
    <p:sldId id="276" r:id="rId5"/>
    <p:sldId id="263" r:id="rId6"/>
    <p:sldId id="265" r:id="rId7"/>
    <p:sldId id="261" r:id="rId8"/>
    <p:sldId id="267" r:id="rId9"/>
    <p:sldId id="286" r:id="rId10"/>
    <p:sldId id="268" r:id="rId11"/>
    <p:sldId id="274" r:id="rId12"/>
    <p:sldId id="282"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330" y="5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D50110E-E90E-4698-A64A-520C8CB9A46C}" type="datetimeFigureOut">
              <a:rPr lang="en-US" smtClean="0"/>
              <a:pPr/>
              <a:t>4/27/2018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401F092-781F-481D-8560-C3CA119C04EB}"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AD28609-9A55-4262-8FAF-E74544D0E326}" type="datetimeFigureOut">
              <a:rPr lang="en-US" smtClean="0"/>
              <a:pPr/>
              <a:t>4/27/2018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9880503-7F7B-4179-812D-DEF01649C4B9}"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9252ACD-0D86-40FB-A071-BC3DB9E3BDE2}" type="datetime1">
              <a:rPr lang="en-US" smtClean="0"/>
              <a:t>4/27/2018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7A4060A-A6F8-45E8-AA9A-7923F0CBEF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FBC7493-52E7-4E99-82D0-8D292F01CA8D}" type="datetime1">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4060A-A6F8-45E8-AA9A-7923F0CBEF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5ABC2DA-D06D-423E-B7F0-6C0E28D69AE7}" type="datetime1">
              <a:rPr lang="en-US" smtClean="0"/>
              <a:t>4/27/2018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7A4060A-A6F8-45E8-AA9A-7923F0CBEF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10C3B2B-2584-4936-A472-7B42CAEC4D6E}" type="datetime1">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564F7B14-6E6E-4BCC-B17F-0AD564CA74CE}" type="datetime1">
              <a:rPr lang="en-US" smtClean="0"/>
              <a:t>4/27/2018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7A4060A-A6F8-45E8-AA9A-7923F0CBEFE7}"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89DA9FEA-E329-458D-89E2-0DEE0D13FBA2}" type="datetime1">
              <a:rPr lang="en-US" smtClean="0"/>
              <a:t>4/27/2018</a:t>
            </a:fld>
            <a:endParaRPr lang="en-US"/>
          </a:p>
        </p:txBody>
      </p:sp>
      <p:sp>
        <p:nvSpPr>
          <p:cNvPr id="10" name="Slide Number Placeholder 9"/>
          <p:cNvSpPr>
            <a:spLocks noGrp="1"/>
          </p:cNvSpPr>
          <p:nvPr>
            <p:ph type="sldNum" sz="quarter" idx="16"/>
          </p:nvPr>
        </p:nvSpPr>
        <p:spPr/>
        <p:txBody>
          <a:bodyPr rtlCol="0"/>
          <a:lstStyle/>
          <a:p>
            <a:fld id="{A7A4060A-A6F8-45E8-AA9A-7923F0CBEFE7}"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CC971E9E-DD26-44AA-993E-55A09D5B3B56}" type="datetime1">
              <a:rPr lang="en-US" smtClean="0"/>
              <a:t>4/27/2018</a:t>
            </a:fld>
            <a:endParaRPr lang="en-US"/>
          </a:p>
        </p:txBody>
      </p:sp>
      <p:sp>
        <p:nvSpPr>
          <p:cNvPr id="12" name="Slide Number Placeholder 11"/>
          <p:cNvSpPr>
            <a:spLocks noGrp="1"/>
          </p:cNvSpPr>
          <p:nvPr>
            <p:ph type="sldNum" sz="quarter" idx="16"/>
          </p:nvPr>
        </p:nvSpPr>
        <p:spPr/>
        <p:txBody>
          <a:bodyPr rtlCol="0"/>
          <a:lstStyle/>
          <a:p>
            <a:fld id="{A7A4060A-A6F8-45E8-AA9A-7923F0CBEFE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B3E7704-F1DA-45E4-A2E4-0DDD05C79195}" type="datetime1">
              <a:rPr lang="en-US" smtClean="0"/>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57950-3D3B-499B-BC26-C80B5E198646}" type="datetime1">
              <a:rPr lang="en-US" smtClean="0"/>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7A4060A-A6F8-45E8-AA9A-7923F0CBEF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4F0231D4-C2DE-4C08-85BE-65006DD6B273}" type="datetime1">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7A4060A-A6F8-45E8-AA9A-7923F0CBEFE7}"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69BB8E4-4C67-4357-B93C-5BFF821880A8}" type="datetime1">
              <a:rPr lang="en-US" smtClean="0"/>
              <a:t>4/27/2018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7A4060A-A6F8-45E8-AA9A-7923F0CBEFE7}"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40A62D7-B592-4692-A05A-EF61659A4E52}" type="datetime1">
              <a:rPr lang="en-US" smtClean="0"/>
              <a:t>4/27/2018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7A4060A-A6F8-45E8-AA9A-7923F0CBEF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http://apnasheharonline.com/wp-content/uploads/2014/05/mobile-icon.jpg" TargetMode="External"/><Relationship Id="rId3" Type="http://schemas.openxmlformats.org/officeDocument/2006/relationships/image" Target="http://dreadsclothing.com/wp-content/uploads/2013/02/fill-out-form.jpg" TargetMode="External"/><Relationship Id="rId7" Type="http://schemas.openxmlformats.org/officeDocument/2006/relationships/image" Target="../media/image9.jpeg"/><Relationship Id="rId2" Type="http://schemas.openxmlformats.org/officeDocument/2006/relationships/image" Target="../media/image7.jpeg"/><Relationship Id="rId1" Type="http://schemas.openxmlformats.org/officeDocument/2006/relationships/slideLayout" Target="../slideLayouts/slideLayout6.xml"/><Relationship Id="rId6" Type="http://schemas.openxmlformats.org/officeDocument/2006/relationships/hyperlink" Target="mailto:claims@oca125.com" TargetMode="External"/><Relationship Id="rId5" Type="http://schemas.openxmlformats.org/officeDocument/2006/relationships/image" Target="https://www.symplicity.com/assets/icon_-_Product_Features_-_Computer_Interface.png"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secure.myrsc.com/"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6.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33400" y="2743200"/>
            <a:ext cx="8153400" cy="1673225"/>
          </a:xfrm>
        </p:spPr>
        <p:txBody>
          <a:bodyPr>
            <a:normAutofit/>
          </a:bodyPr>
          <a:lstStyle/>
          <a:p>
            <a:pPr algn="just"/>
            <a:r>
              <a:rPr lang="en-US" sz="2100" dirty="0"/>
              <a:t>This brochure is designed to give you only the highlights of your Plan with OCA. For a complete description of the terms and conditions, please refer to the Summary Plan Description/Plan Information Summary which is the legal document governing this plan.</a:t>
            </a:r>
          </a:p>
          <a:p>
            <a:endParaRPr lang="en-US" dirty="0"/>
          </a:p>
        </p:txBody>
      </p:sp>
      <p:sp>
        <p:nvSpPr>
          <p:cNvPr id="3" name="Title 2"/>
          <p:cNvSpPr>
            <a:spLocks noGrp="1"/>
          </p:cNvSpPr>
          <p:nvPr>
            <p:ph type="title"/>
          </p:nvPr>
        </p:nvSpPr>
        <p:spPr>
          <a:xfrm>
            <a:off x="1371600" y="1600200"/>
            <a:ext cx="7772400" cy="990600"/>
          </a:xfrm>
          <a:solidFill>
            <a:schemeClr val="accent1"/>
          </a:solidFill>
        </p:spPr>
        <p:txBody>
          <a:bodyPr>
            <a:normAutofit/>
          </a:bodyPr>
          <a:lstStyle/>
          <a:p>
            <a:r>
              <a:rPr lang="en-US" sz="3600" dirty="0"/>
              <a:t>Commuter Employee Guide</a:t>
            </a:r>
          </a:p>
        </p:txBody>
      </p:sp>
      <p:pic>
        <p:nvPicPr>
          <p:cNvPr id="8" name="Picture 7">
            <a:extLst>
              <a:ext uri="{FF2B5EF4-FFF2-40B4-BE49-F238E27FC236}">
                <a16:creationId xmlns:a16="http://schemas.microsoft.com/office/drawing/2014/main" id="{05B5DFB6-BADC-4477-B135-3A616DF7D4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32971" y="4991812"/>
            <a:ext cx="6678058" cy="1232873"/>
          </a:xfrm>
          <a:prstGeom prst="rect">
            <a:avLst/>
          </a:prstGeom>
        </p:spPr>
      </p:pic>
      <p:sp>
        <p:nvSpPr>
          <p:cNvPr id="4" name="Slide Number Placeholder 3">
            <a:extLst>
              <a:ext uri="{FF2B5EF4-FFF2-40B4-BE49-F238E27FC236}">
                <a16:creationId xmlns:a16="http://schemas.microsoft.com/office/drawing/2014/main" id="{A023ACC1-27A1-4C30-AB5F-178E538FACC0}"/>
              </a:ext>
            </a:extLst>
          </p:cNvPr>
          <p:cNvSpPr>
            <a:spLocks noGrp="1"/>
          </p:cNvSpPr>
          <p:nvPr>
            <p:ph type="sldNum" sz="quarter" idx="11"/>
          </p:nvPr>
        </p:nvSpPr>
        <p:spPr/>
        <p:txBody>
          <a:bodyPr/>
          <a:lstStyle/>
          <a:p>
            <a:fld id="{A7A4060A-A6F8-45E8-AA9A-7923F0CBEFE7}" type="slidenum">
              <a:rPr lang="en-US" smtClean="0"/>
              <a:pPr/>
              <a:t>1</a:t>
            </a:fld>
            <a:endParaRPr lang="en-US" dirty="0"/>
          </a:p>
        </p:txBody>
      </p:sp>
      <p:sp>
        <p:nvSpPr>
          <p:cNvPr id="6" name="TextBox 5">
            <a:extLst>
              <a:ext uri="{FF2B5EF4-FFF2-40B4-BE49-F238E27FC236}">
                <a16:creationId xmlns:a16="http://schemas.microsoft.com/office/drawing/2014/main" id="{3E64232F-039C-4F79-AF52-4A1C908621FF}"/>
              </a:ext>
            </a:extLst>
          </p:cNvPr>
          <p:cNvSpPr txBox="1"/>
          <p:nvPr/>
        </p:nvSpPr>
        <p:spPr>
          <a:xfrm>
            <a:off x="1436914" y="954833"/>
            <a:ext cx="6474115" cy="645367"/>
          </a:xfrm>
          <a:prstGeom prst="rect">
            <a:avLst/>
          </a:prstGeom>
          <a:noFill/>
        </p:spPr>
        <p:txBody>
          <a:bodyPr wrap="square" rtlCol="0">
            <a:spAutoFit/>
          </a:bodyPr>
          <a:lstStyle/>
          <a:p>
            <a:r>
              <a:rPr lang="en-US" sz="3600" dirty="0">
                <a:solidFill>
                  <a:schemeClr val="bg1">
                    <a:lumMod val="50000"/>
                  </a:schemeClr>
                </a:solidFill>
              </a:rPr>
              <a:t>Company Name</a:t>
            </a:r>
          </a:p>
        </p:txBody>
      </p:sp>
      <p:sp>
        <p:nvSpPr>
          <p:cNvPr id="7" name="TextBox 6">
            <a:extLst>
              <a:ext uri="{FF2B5EF4-FFF2-40B4-BE49-F238E27FC236}">
                <a16:creationId xmlns:a16="http://schemas.microsoft.com/office/drawing/2014/main" id="{0A4133C3-D574-4B74-BF25-F95B83DA70C5}"/>
              </a:ext>
            </a:extLst>
          </p:cNvPr>
          <p:cNvSpPr txBox="1"/>
          <p:nvPr/>
        </p:nvSpPr>
        <p:spPr>
          <a:xfrm>
            <a:off x="7156580" y="130629"/>
            <a:ext cx="1772816" cy="369332"/>
          </a:xfrm>
          <a:prstGeom prst="rect">
            <a:avLst/>
          </a:prstGeom>
          <a:noFill/>
        </p:spPr>
        <p:txBody>
          <a:bodyPr wrap="square" rtlCol="0">
            <a:spAutoFit/>
          </a:bodyPr>
          <a:lstStyle/>
          <a:p>
            <a:pPr algn="r"/>
            <a:r>
              <a:rPr lang="en-US" dirty="0"/>
              <a:t>2018</a:t>
            </a:r>
          </a:p>
        </p:txBody>
      </p:sp>
    </p:spTree>
    <p:extLst>
      <p:ext uri="{BB962C8B-B14F-4D97-AF65-F5344CB8AC3E}">
        <p14:creationId xmlns:p14="http://schemas.microsoft.com/office/powerpoint/2010/main" val="2035472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Commuter Benefits </a:t>
            </a:r>
          </a:p>
        </p:txBody>
      </p:sp>
      <p:sp>
        <p:nvSpPr>
          <p:cNvPr id="4" name="Text Box 2"/>
          <p:cNvSpPr txBox="1">
            <a:spLocks noChangeArrowheads="1"/>
          </p:cNvSpPr>
          <p:nvPr/>
        </p:nvSpPr>
        <p:spPr bwMode="auto">
          <a:xfrm>
            <a:off x="425758" y="1676400"/>
            <a:ext cx="829248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en-US" sz="2800" dirty="0">
                <a:solidFill>
                  <a:schemeClr val="accent2"/>
                </a:solidFill>
                <a:latin typeface="Calibri Light" panose="020F0302020204030204" pitchFamily="34" charset="0"/>
              </a:rPr>
              <a:t>A Commuter plan is an IRS approved benefit that allows you to set aside money on a </a:t>
            </a:r>
            <a:r>
              <a:rPr lang="en-US" sz="2800" b="1" dirty="0">
                <a:solidFill>
                  <a:schemeClr val="accent2"/>
                </a:solidFill>
                <a:latin typeface="Calibri Light" panose="020F0302020204030204" pitchFamily="34" charset="0"/>
              </a:rPr>
              <a:t>TAX-FREE</a:t>
            </a:r>
            <a:r>
              <a:rPr lang="en-US" sz="2800" dirty="0">
                <a:solidFill>
                  <a:schemeClr val="accent2"/>
                </a:solidFill>
                <a:latin typeface="Calibri Light" panose="020F0302020204030204" pitchFamily="34" charset="0"/>
              </a:rPr>
              <a:t> basis to pay for transportation and parking expenses to get to and from work!</a:t>
            </a:r>
          </a:p>
          <a:p>
            <a:pPr algn="just"/>
            <a:endParaRPr lang="en-US" dirty="0"/>
          </a:p>
          <a:p>
            <a:pPr marL="285750" lvl="0" indent="-285750" algn="just">
              <a:buFont typeface="Arial" panose="020B0604020202020204" pitchFamily="34" charset="0"/>
              <a:buChar char="•"/>
            </a:pPr>
            <a:r>
              <a:rPr lang="en-US" sz="1400" b="1" dirty="0">
                <a:solidFill>
                  <a:srgbClr val="0070C0"/>
                </a:solidFill>
                <a:latin typeface="Calibri Light" panose="020F0302020204030204" pitchFamily="34" charset="0"/>
              </a:rPr>
              <a:t>Transit benefit </a:t>
            </a:r>
            <a:r>
              <a:rPr lang="en-US" sz="1400" dirty="0">
                <a:latin typeface="Calibri Light" panose="020F0302020204030204" pitchFamily="34" charset="0"/>
              </a:rPr>
              <a:t>allows you to use pre-tax dollars to pay for transportation expenses such as buses, rail, subway, ferry, shuttle bus, vanpool, and biking. </a:t>
            </a:r>
            <a:r>
              <a:rPr lang="en-US" sz="1400" b="1" dirty="0">
                <a:latin typeface="Calibri Light" panose="020F0302020204030204" pitchFamily="34" charset="0"/>
              </a:rPr>
              <a:t>For 2018, the maximum </a:t>
            </a:r>
            <a:r>
              <a:rPr lang="en-US" sz="1400" b="1" u="sng" dirty="0">
                <a:latin typeface="Calibri Light" panose="020F0302020204030204" pitchFamily="34" charset="0"/>
              </a:rPr>
              <a:t>monthly</a:t>
            </a:r>
            <a:r>
              <a:rPr lang="en-US" sz="1400" b="1" dirty="0">
                <a:latin typeface="Calibri Light" panose="020F0302020204030204" pitchFamily="34" charset="0"/>
              </a:rPr>
              <a:t> pre-tax contribution is $260.</a:t>
            </a:r>
            <a:endParaRPr lang="en-US" sz="1400" dirty="0">
              <a:latin typeface="Calibri Light" panose="020F0302020204030204" pitchFamily="34" charset="0"/>
            </a:endParaRPr>
          </a:p>
          <a:p>
            <a:pPr algn="just"/>
            <a:endParaRPr lang="en-US" sz="1400" dirty="0">
              <a:latin typeface="Calibri Light" panose="020F0302020204030204" pitchFamily="34" charset="0"/>
            </a:endParaRPr>
          </a:p>
          <a:p>
            <a:pPr algn="just"/>
            <a:endParaRPr lang="en-US" sz="1400" dirty="0">
              <a:latin typeface="Calibri Light" panose="020F0302020204030204" pitchFamily="34" charset="0"/>
            </a:endParaRPr>
          </a:p>
          <a:p>
            <a:pPr marL="285750" indent="-285750" algn="just">
              <a:buFont typeface="Arial" panose="020B0604020202020204" pitchFamily="34" charset="0"/>
              <a:buChar char="•"/>
            </a:pPr>
            <a:r>
              <a:rPr lang="en-US" sz="1400" b="1" dirty="0">
                <a:solidFill>
                  <a:srgbClr val="0070C0"/>
                </a:solidFill>
                <a:latin typeface="Calibri Light" panose="020F0302020204030204" pitchFamily="34" charset="0"/>
              </a:rPr>
              <a:t>Parking benefit </a:t>
            </a:r>
            <a:r>
              <a:rPr lang="en-US" sz="1400" dirty="0">
                <a:latin typeface="Calibri Light" panose="020F0302020204030204" pitchFamily="34" charset="0"/>
              </a:rPr>
              <a:t>allows you to use pre-tax dollars to pay for parking (parking must be near office or at a near transit station) cost to get to and from work. </a:t>
            </a:r>
            <a:r>
              <a:rPr lang="en-US" sz="1400" b="1" dirty="0">
                <a:latin typeface="Calibri Light" panose="020F0302020204030204" pitchFamily="34" charset="0"/>
              </a:rPr>
              <a:t>For 2018, the maximum </a:t>
            </a:r>
            <a:r>
              <a:rPr lang="en-US" sz="1400" b="1" u="sng" dirty="0">
                <a:latin typeface="Calibri Light" panose="020F0302020204030204" pitchFamily="34" charset="0"/>
              </a:rPr>
              <a:t>monthly </a:t>
            </a:r>
            <a:r>
              <a:rPr lang="en-US" sz="1400" b="1" dirty="0">
                <a:latin typeface="Calibri Light" panose="020F0302020204030204" pitchFamily="34" charset="0"/>
              </a:rPr>
              <a:t>election $260.</a:t>
            </a:r>
            <a:r>
              <a:rPr lang="en-US" sz="1400" dirty="0">
                <a:latin typeface="Calibri Light" panose="020F0302020204030204" pitchFamily="34" charset="0"/>
              </a:rPr>
              <a:t> </a:t>
            </a:r>
          </a:p>
          <a:p>
            <a:pPr lvl="0" algn="just"/>
            <a:endParaRPr lang="en-US" sz="1400" dirty="0">
              <a:latin typeface="Calibri Light" panose="020F0302020204030204" pitchFamily="34" charset="0"/>
            </a:endParaRPr>
          </a:p>
          <a:p>
            <a:pPr lvl="0" algn="just"/>
            <a:endParaRPr lang="en-US" sz="1400" dirty="0">
              <a:latin typeface="Calibri Light" panose="020F0302020204030204" pitchFamily="34" charset="0"/>
            </a:endParaRPr>
          </a:p>
          <a:p>
            <a:pPr marL="285750" lvl="0" indent="-285750" algn="just">
              <a:buFont typeface="Arial" panose="020B0604020202020204" pitchFamily="34" charset="0"/>
              <a:buChar char="•"/>
            </a:pPr>
            <a:r>
              <a:rPr lang="en-US" sz="1400" dirty="0">
                <a:latin typeface="Calibri Light" panose="020F0302020204030204" pitchFamily="34" charset="0"/>
              </a:rPr>
              <a:t>If enrolled in parking, employees may be reimbursed via paper check or direct deposit. This does not apply towards transit expenses</a:t>
            </a:r>
            <a:r>
              <a:rPr lang="en-US" sz="1400" b="1" dirty="0">
                <a:latin typeface="Calibri Light" panose="020F0302020204030204" pitchFamily="34" charset="0"/>
              </a:rPr>
              <a:t>. Important</a:t>
            </a:r>
            <a:r>
              <a:rPr lang="en-US" sz="1400" dirty="0">
                <a:latin typeface="Calibri Light" panose="020F0302020204030204" pitchFamily="34" charset="0"/>
              </a:rPr>
              <a:t>: </a:t>
            </a:r>
            <a:r>
              <a:rPr lang="en-US" sz="1400" b="1" dirty="0">
                <a:solidFill>
                  <a:schemeClr val="accent2"/>
                </a:solidFill>
                <a:latin typeface="Calibri Light" panose="020F0302020204030204" pitchFamily="34" charset="0"/>
              </a:rPr>
              <a:t>Funds can only be reimbursed once the employee has contributed monies into their parking and/or transit benefit</a:t>
            </a:r>
            <a:r>
              <a:rPr lang="en-US" sz="1400" dirty="0">
                <a:latin typeface="Calibri Light" panose="020F03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Slide Number Placeholder 2">
            <a:extLst>
              <a:ext uri="{FF2B5EF4-FFF2-40B4-BE49-F238E27FC236}">
                <a16:creationId xmlns:a16="http://schemas.microsoft.com/office/drawing/2014/main" id="{2B41DFE9-096D-4C3E-9C62-2F32579AD305}"/>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2</a:t>
            </a:fld>
            <a:endParaRPr lang="en-US"/>
          </a:p>
        </p:txBody>
      </p:sp>
    </p:spTree>
    <p:extLst>
      <p:ext uri="{BB962C8B-B14F-4D97-AF65-F5344CB8AC3E}">
        <p14:creationId xmlns:p14="http://schemas.microsoft.com/office/powerpoint/2010/main" val="3074449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400fairview.com/Images/Icon_Optimal_Access_CS5.png"/>
          <p:cNvPicPr/>
          <p:nvPr/>
        </p:nvPicPr>
        <p:blipFill>
          <a:blip r:embed="rId2" cstate="print"/>
          <a:srcRect/>
          <a:stretch>
            <a:fillRect/>
          </a:stretch>
        </p:blipFill>
        <p:spPr bwMode="auto">
          <a:xfrm>
            <a:off x="6172201" y="3942690"/>
            <a:ext cx="2895600" cy="2391898"/>
          </a:xfrm>
          <a:prstGeom prst="rect">
            <a:avLst/>
          </a:prstGeom>
          <a:noFill/>
          <a:ln w="9525">
            <a:noFill/>
            <a:miter lim="800000"/>
            <a:headEnd/>
            <a:tailEnd/>
          </a:ln>
        </p:spPr>
      </p:pic>
      <p:sp>
        <p:nvSpPr>
          <p:cNvPr id="2" name="Title 1"/>
          <p:cNvSpPr>
            <a:spLocks noGrp="1"/>
          </p:cNvSpPr>
          <p:nvPr>
            <p:ph type="title"/>
          </p:nvPr>
        </p:nvSpPr>
        <p:spPr/>
        <p:txBody>
          <a:bodyPr>
            <a:normAutofit/>
          </a:bodyPr>
          <a:lstStyle/>
          <a:p>
            <a:r>
              <a:rPr lang="en-US"/>
              <a:t>Expense Eligibility</a:t>
            </a:r>
          </a:p>
        </p:txBody>
      </p:sp>
      <p:sp>
        <p:nvSpPr>
          <p:cNvPr id="6" name="Text Box 123"/>
          <p:cNvSpPr txBox="1">
            <a:spLocks noChangeArrowheads="1"/>
          </p:cNvSpPr>
          <p:nvPr/>
        </p:nvSpPr>
        <p:spPr bwMode="auto">
          <a:xfrm>
            <a:off x="533400" y="1676400"/>
            <a:ext cx="8001000" cy="2379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0"/>
              </a:spcAft>
            </a:pPr>
            <a:r>
              <a:rPr lang="en-US" sz="2800">
                <a:solidFill>
                  <a:srgbClr val="F79646"/>
                </a:solidFill>
                <a:effectLst/>
                <a:latin typeface="Calibri Light" panose="020F0302020204030204" pitchFamily="34" charset="0"/>
                <a:ea typeface="Calibri" panose="020F0502020204030204" pitchFamily="34" charset="0"/>
                <a:cs typeface="Times New Roman" panose="02020603050405020304" pitchFamily="18" charset="0"/>
              </a:rPr>
              <a:t>For parking/vanpool expenses, you can only be reimbursed for expenses that were incurred getting to/from work. Transit doesn’t have to be exclusive.</a:t>
            </a:r>
            <a:endParaRPr lang="en-US" sz="2800">
              <a:effectLst/>
              <a:latin typeface="Calibri Light" panose="020F03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3600">
                <a:solidFill>
                  <a:srgbClr val="F79646"/>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7" name="Text Box 124"/>
          <p:cNvSpPr txBox="1">
            <a:spLocks noChangeArrowheads="1"/>
          </p:cNvSpPr>
          <p:nvPr/>
        </p:nvSpPr>
        <p:spPr bwMode="auto">
          <a:xfrm>
            <a:off x="312347" y="3642274"/>
            <a:ext cx="6151245" cy="3106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228600">
              <a:lnSpc>
                <a:spcPct val="115000"/>
              </a:lnSpc>
              <a:spcBef>
                <a:spcPts val="0"/>
              </a:spcBef>
              <a:spcAft>
                <a:spcPts val="0"/>
              </a:spcAft>
            </a:pPr>
            <a:r>
              <a:rPr lang="en-US" sz="2600" b="1">
                <a:effectLst/>
                <a:latin typeface="Calibri" panose="020F0502020204030204" pitchFamily="34" charset="0"/>
                <a:ea typeface="Calibri" panose="020F0502020204030204" pitchFamily="34" charset="0"/>
                <a:cs typeface="Times New Roman" panose="02020603050405020304" pitchFamily="18" charset="0"/>
              </a:rPr>
              <a:t>What is eligible?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nSpc>
                <a:spcPct val="115000"/>
              </a:lnSpc>
              <a:spcBef>
                <a:spcPts val="0"/>
              </a:spcBef>
              <a:spcAft>
                <a:spcPts val="0"/>
              </a:spcAft>
            </a:pPr>
            <a:r>
              <a:rPr lang="en-US" sz="9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600">
                <a:effectLst/>
                <a:latin typeface="Calibri" panose="020F0502020204030204" pitchFamily="34" charset="0"/>
                <a:ea typeface="Calibri" panose="020F0502020204030204" pitchFamily="34" charset="0"/>
                <a:cs typeface="Times New Roman" panose="02020603050405020304" pitchFamily="18" charset="0"/>
              </a:rPr>
              <a:t>Buses, rail, subway, ferry, shuttle bus, vanpool, parking (parking must be near office or at a near transit station), and biking.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en-US" sz="1000" b="1">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15000"/>
              </a:lnSpc>
              <a:spcBef>
                <a:spcPts val="0"/>
              </a:spcBef>
              <a:spcAft>
                <a:spcPts val="0"/>
              </a:spcAft>
            </a:pPr>
            <a:r>
              <a:rPr lang="en-US" sz="2600" b="1">
                <a:effectLst/>
                <a:latin typeface="Calibri" panose="020F0502020204030204" pitchFamily="34" charset="0"/>
                <a:ea typeface="Calibri" panose="020F0502020204030204" pitchFamily="34" charset="0"/>
                <a:cs typeface="Times New Roman" panose="02020603050405020304" pitchFamily="18" charset="0"/>
              </a:rPr>
              <a:t> What is </a:t>
            </a:r>
            <a:r>
              <a:rPr lang="en-US" sz="2600" b="1" u="sng">
                <a:effectLst/>
                <a:latin typeface="Calibri" panose="020F0502020204030204" pitchFamily="34" charset="0"/>
                <a:ea typeface="Calibri" panose="020F0502020204030204" pitchFamily="34" charset="0"/>
                <a:cs typeface="Times New Roman" panose="02020603050405020304" pitchFamily="18" charset="0"/>
              </a:rPr>
              <a:t>not</a:t>
            </a:r>
            <a:r>
              <a:rPr lang="en-US" sz="2600" b="1">
                <a:effectLst/>
                <a:latin typeface="Calibri" panose="020F0502020204030204" pitchFamily="34" charset="0"/>
                <a:ea typeface="Calibri" panose="020F0502020204030204" pitchFamily="34" charset="0"/>
                <a:cs typeface="Times New Roman" panose="02020603050405020304" pitchFamily="18" charset="0"/>
              </a:rPr>
              <a:t> eligible?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600">
                <a:effectLst/>
                <a:latin typeface="Calibri" panose="020F0502020204030204" pitchFamily="34" charset="0"/>
                <a:ea typeface="Calibri" panose="020F0502020204030204" pitchFamily="34" charset="0"/>
                <a:cs typeface="Times New Roman" panose="02020603050405020304" pitchFamily="18" charset="0"/>
              </a:rPr>
              <a:t>Carpool, telecommute, walk, taxis, tolls, fuel, and gas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2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47F6450F-B2E8-4C4F-B63B-EEAAFD56D932}"/>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3</a:t>
            </a:fld>
            <a:endParaRPr lang="en-US"/>
          </a:p>
        </p:txBody>
      </p:sp>
    </p:spTree>
    <p:extLst>
      <p:ext uri="{BB962C8B-B14F-4D97-AF65-F5344CB8AC3E}">
        <p14:creationId xmlns:p14="http://schemas.microsoft.com/office/powerpoint/2010/main" val="241644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cav3\users\rhonig1\Desktop\Marketing Information\ShutterStock Pictures\shutterstock_153863999.jpg"/>
          <p:cNvPicPr/>
          <p:nvPr/>
        </p:nvPicPr>
        <p:blipFill>
          <a:blip r:embed="rId2" cstate="print"/>
          <a:srcRect/>
          <a:stretch>
            <a:fillRect/>
          </a:stretch>
        </p:blipFill>
        <p:spPr bwMode="auto">
          <a:xfrm>
            <a:off x="5502729" y="1752600"/>
            <a:ext cx="3657600" cy="3330670"/>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a:t>You’ll receive the mySource Debit Card</a:t>
            </a:r>
          </a:p>
        </p:txBody>
      </p:sp>
      <p:sp>
        <p:nvSpPr>
          <p:cNvPr id="4" name="Text Box 2"/>
          <p:cNvSpPr txBox="1">
            <a:spLocks noChangeArrowheads="1"/>
          </p:cNvSpPr>
          <p:nvPr/>
        </p:nvSpPr>
        <p:spPr bwMode="auto">
          <a:xfrm>
            <a:off x="533400" y="1440223"/>
            <a:ext cx="7467600" cy="320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a:p>
            <a:r>
              <a:rPr lang="en-US" dirty="0"/>
              <a:t>You will have a convenient </a:t>
            </a:r>
            <a:r>
              <a:rPr lang="en-US" i="1" dirty="0"/>
              <a:t>my</a:t>
            </a:r>
            <a:r>
              <a:rPr lang="en-US" dirty="0"/>
              <a:t>Source debit card to use for qualified healthcare expenses for you and your eligible dependents.  The debit card is linked to your Commuter program.  You may also submit claims via our paper claim form, online claim form, or mobile app called myRSC.</a:t>
            </a:r>
          </a:p>
          <a:p>
            <a:pPr lvl="0"/>
            <a:endParaRPr lang="en-US" dirty="0"/>
          </a:p>
          <a:p>
            <a:endParaRPr lang="en-US" b="1" dirty="0">
              <a:solidFill>
                <a:schemeClr val="accent2"/>
              </a:solidFill>
            </a:endParaRPr>
          </a:p>
          <a:p>
            <a:r>
              <a:rPr lang="en-US" b="1" dirty="0">
                <a:solidFill>
                  <a:schemeClr val="accent2"/>
                </a:solidFill>
              </a:rPr>
              <a:t>IMPORTANT – SAVE YOUR RECEIPTS AND </a:t>
            </a:r>
          </a:p>
          <a:p>
            <a:r>
              <a:rPr lang="en-US" b="1" dirty="0">
                <a:solidFill>
                  <a:schemeClr val="accent2"/>
                </a:solidFill>
              </a:rPr>
              <a:t>EXPLANATION OF BENEFIT STATEMENTS (EOBs)</a:t>
            </a:r>
            <a:endParaRPr lang="en-US" dirty="0">
              <a:solidFill>
                <a:schemeClr val="accent2"/>
              </a:solidFill>
            </a:endParaRPr>
          </a:p>
          <a:p>
            <a:endParaRPr lang="en-US" dirty="0"/>
          </a:p>
          <a:p>
            <a:endParaRPr lang="en-US" dirty="0"/>
          </a:p>
          <a:p>
            <a:endParaRPr lang="en-US" dirty="0"/>
          </a:p>
          <a:p>
            <a:pPr lvl="0"/>
            <a:endParaRPr lang="en-US" dirty="0"/>
          </a:p>
        </p:txBody>
      </p:sp>
      <p:sp>
        <p:nvSpPr>
          <p:cNvPr id="3" name="TextBox 2"/>
          <p:cNvSpPr txBox="1"/>
          <p:nvPr/>
        </p:nvSpPr>
        <p:spPr>
          <a:xfrm>
            <a:off x="401994" y="4334107"/>
            <a:ext cx="6553200" cy="2246769"/>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Calibri Light" panose="020F0302020204030204" pitchFamily="34" charset="0"/>
              </a:rPr>
              <a:t>Federal regulations require that every FSA mySource transaction be substantiated in order to confirm that the transaction was for a qualified expense under the benefit plan. </a:t>
            </a:r>
          </a:p>
          <a:p>
            <a:pPr marL="285750" indent="-285750">
              <a:buFont typeface="Arial" panose="020B0604020202020204" pitchFamily="34" charset="0"/>
              <a:buChar char="•"/>
            </a:pPr>
            <a:endParaRPr lang="en-US" sz="1400" dirty="0">
              <a:latin typeface="Calibri Light" panose="020F0302020204030204" pitchFamily="34" charset="0"/>
            </a:endParaRPr>
          </a:p>
          <a:p>
            <a:pPr marL="285750" indent="-285750">
              <a:buFont typeface="Arial" panose="020B0604020202020204" pitchFamily="34" charset="0"/>
              <a:buChar char="•"/>
            </a:pPr>
            <a:r>
              <a:rPr lang="en-US" sz="1400" dirty="0">
                <a:latin typeface="Calibri Light" panose="020F0302020204030204" pitchFamily="34" charset="0"/>
              </a:rPr>
              <a:t>Depending on which merchant, you may or may not be required to submit a claim form and EOB (or RX stub if it’s a prescription) to validate the swipe. </a:t>
            </a:r>
          </a:p>
          <a:p>
            <a:pPr marL="285750" indent="-285750">
              <a:buFont typeface="Arial" panose="020B0604020202020204" pitchFamily="34" charset="0"/>
              <a:buChar char="•"/>
            </a:pPr>
            <a:endParaRPr lang="en-US" sz="1400" dirty="0">
              <a:latin typeface="Calibri Light" panose="020F0302020204030204" pitchFamily="34" charset="0"/>
            </a:endParaRPr>
          </a:p>
          <a:p>
            <a:pPr marL="285750" indent="-285750">
              <a:buFont typeface="Arial" panose="020B0604020202020204" pitchFamily="34" charset="0"/>
              <a:buChar char="•"/>
            </a:pPr>
            <a:r>
              <a:rPr lang="en-US" sz="1400" dirty="0">
                <a:latin typeface="Calibri Light" panose="020F0302020204030204" pitchFamily="34" charset="0"/>
              </a:rPr>
              <a:t>Watch for emails from OCA that will indicate if supporting documentation needs to be submitted.</a:t>
            </a:r>
          </a:p>
          <a:p>
            <a:endParaRPr lang="en-US" sz="1400" dirty="0">
              <a:latin typeface="Calibri Light" panose="020F0302020204030204" pitchFamily="34" charset="0"/>
            </a:endParaRPr>
          </a:p>
        </p:txBody>
      </p:sp>
      <p:pic>
        <p:nvPicPr>
          <p:cNvPr id="6" name="Picture 2" descr="debit card.JPG"/>
          <p:cNvPicPr>
            <a:picLocks noChangeAspect="1"/>
          </p:cNvPicPr>
          <p:nvPr/>
        </p:nvPicPr>
        <p:blipFill>
          <a:blip r:embed="rId3" cstate="print"/>
          <a:srcRect/>
          <a:stretch>
            <a:fillRect/>
          </a:stretch>
        </p:blipFill>
        <p:spPr bwMode="auto">
          <a:xfrm>
            <a:off x="5914228" y="2938675"/>
            <a:ext cx="2086772" cy="1321508"/>
          </a:xfrm>
          <a:prstGeom prst="rect">
            <a:avLst/>
          </a:prstGeom>
          <a:noFill/>
          <a:ln w="9525">
            <a:noFill/>
            <a:miter lim="800000"/>
            <a:headEnd/>
            <a:tailEnd/>
          </a:ln>
        </p:spPr>
      </p:pic>
      <p:sp>
        <p:nvSpPr>
          <p:cNvPr id="7" name="Slide Number Placeholder 6">
            <a:extLst>
              <a:ext uri="{FF2B5EF4-FFF2-40B4-BE49-F238E27FC236}">
                <a16:creationId xmlns:a16="http://schemas.microsoft.com/office/drawing/2014/main" id="{B1252EAC-0ACE-4C86-9297-5EAEE41AABF4}"/>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4</a:t>
            </a:fld>
            <a:endParaRPr lang="en-US"/>
          </a:p>
        </p:txBody>
      </p:sp>
    </p:spTree>
    <p:extLst>
      <p:ext uri="{BB962C8B-B14F-4D97-AF65-F5344CB8AC3E}">
        <p14:creationId xmlns:p14="http://schemas.microsoft.com/office/powerpoint/2010/main" val="185149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dreadsclothing.com/wp-content/uploads/2013/02/fill-out-form.jpg"/>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228600" y="1676400"/>
            <a:ext cx="1711325"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04800" y="228600"/>
            <a:ext cx="8686800" cy="990600"/>
          </a:xfrm>
        </p:spPr>
        <p:txBody>
          <a:bodyPr>
            <a:normAutofit/>
          </a:bodyPr>
          <a:lstStyle/>
          <a:p>
            <a:r>
              <a:rPr lang="en-US"/>
              <a:t>How to submit a claim to OCA?</a:t>
            </a:r>
          </a:p>
        </p:txBody>
      </p:sp>
      <p:pic>
        <p:nvPicPr>
          <p:cNvPr id="3075" name="Picture 3" descr="https://www.symplicity.com/assets/icon_-_Product_Features_-_Computer_Interface.png"/>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424656" y="3657600"/>
            <a:ext cx="1319212"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939925" y="1752600"/>
            <a:ext cx="6553200" cy="1477328"/>
          </a:xfrm>
          <a:prstGeom prst="rect">
            <a:avLst/>
          </a:prstGeom>
          <a:noFill/>
        </p:spPr>
        <p:txBody>
          <a:bodyPr wrap="square" rtlCol="0">
            <a:spAutoFit/>
          </a:bodyPr>
          <a:lstStyle/>
          <a:p>
            <a:r>
              <a:rPr lang="en-US" b="1" dirty="0">
                <a:solidFill>
                  <a:srgbClr val="002060"/>
                </a:solidFill>
                <a:latin typeface="Calibri Light" panose="020F0302020204030204" pitchFamily="34" charset="0"/>
              </a:rPr>
              <a:t>Paper Claim Form</a:t>
            </a:r>
          </a:p>
          <a:p>
            <a:r>
              <a:rPr lang="en-US" dirty="0">
                <a:latin typeface="Calibri Light" panose="020F0302020204030204" pitchFamily="34" charset="0"/>
              </a:rPr>
              <a:t>Mail, fax, or email the copy of your Explanation of Benefits (EOB) with a completed OCA claim form. This can be mailed to 3705 Quakerbridge Rd, Suite 216, Mercerville, NJ 08619. It can also be faxed to 609-514-2778 or emailed to </a:t>
            </a:r>
            <a:r>
              <a:rPr lang="en-US" dirty="0">
                <a:latin typeface="Calibri Light" panose="020F0302020204030204" pitchFamily="34" charset="0"/>
                <a:hlinkClick r:id="rId6"/>
              </a:rPr>
              <a:t>claims@oca125.com</a:t>
            </a:r>
            <a:r>
              <a:rPr lang="en-US" dirty="0">
                <a:latin typeface="Calibri Light" panose="020F0302020204030204" pitchFamily="34" charset="0"/>
              </a:rPr>
              <a:t> </a:t>
            </a:r>
          </a:p>
        </p:txBody>
      </p:sp>
      <p:pic>
        <p:nvPicPr>
          <p:cNvPr id="3076" name="Picture 4" descr="http://apnasheharonline.com/wp-content/uploads/2014/05/mobile-icon.jpg"/>
          <p:cNvPicPr>
            <a:picLocks noChangeAspect="1" noChangeArrowheads="1"/>
          </p:cNvPicPr>
          <p:nvPr/>
        </p:nvPicPr>
        <p:blipFill>
          <a:blip r:embed="rId7" r:link="rId8" cstate="print">
            <a:extLst>
              <a:ext uri="{28A0092B-C50C-407E-A947-70E740481C1C}">
                <a14:useLocalDpi xmlns:a14="http://schemas.microsoft.com/office/drawing/2010/main" val="0"/>
              </a:ext>
            </a:extLst>
          </a:blip>
          <a:srcRect/>
          <a:stretch>
            <a:fillRect/>
          </a:stretch>
        </p:blipFill>
        <p:spPr bwMode="auto">
          <a:xfrm>
            <a:off x="424656" y="5259387"/>
            <a:ext cx="1323975"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939925" y="3577748"/>
            <a:ext cx="6553200" cy="1477328"/>
          </a:xfrm>
          <a:prstGeom prst="rect">
            <a:avLst/>
          </a:prstGeom>
          <a:noFill/>
        </p:spPr>
        <p:txBody>
          <a:bodyPr wrap="square" rtlCol="0">
            <a:spAutoFit/>
          </a:bodyPr>
          <a:lstStyle/>
          <a:p>
            <a:r>
              <a:rPr lang="en-US" b="1">
                <a:solidFill>
                  <a:srgbClr val="002060"/>
                </a:solidFill>
                <a:latin typeface="Calibri Light" panose="020F0302020204030204" pitchFamily="34" charset="0"/>
              </a:rPr>
              <a:t>Online Claim Form</a:t>
            </a:r>
          </a:p>
          <a:p>
            <a:r>
              <a:rPr lang="en-US">
                <a:latin typeface="Calibri Light" panose="020F0302020204030204" pitchFamily="34" charset="0"/>
              </a:rPr>
              <a:t>Employees can file/submit claims directly through OCA’s secure portal, myRSC. </a:t>
            </a:r>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p:txBody>
      </p:sp>
      <p:sp>
        <p:nvSpPr>
          <p:cNvPr id="9" name="TextBox 8"/>
          <p:cNvSpPr txBox="1"/>
          <p:nvPr/>
        </p:nvSpPr>
        <p:spPr>
          <a:xfrm>
            <a:off x="1926070" y="5259386"/>
            <a:ext cx="6553200" cy="1754326"/>
          </a:xfrm>
          <a:prstGeom prst="rect">
            <a:avLst/>
          </a:prstGeom>
          <a:noFill/>
        </p:spPr>
        <p:txBody>
          <a:bodyPr wrap="square" rtlCol="0">
            <a:spAutoFit/>
          </a:bodyPr>
          <a:lstStyle/>
          <a:p>
            <a:r>
              <a:rPr lang="en-US" b="1">
                <a:solidFill>
                  <a:srgbClr val="002060"/>
                </a:solidFill>
                <a:latin typeface="Calibri Light" panose="020F0302020204030204" pitchFamily="34" charset="0"/>
              </a:rPr>
              <a:t>Mobile Claim Form</a:t>
            </a:r>
          </a:p>
          <a:p>
            <a:r>
              <a:rPr lang="en-US">
                <a:latin typeface="Calibri Light" panose="020F0302020204030204" pitchFamily="34" charset="0"/>
              </a:rPr>
              <a:t>Employees can file/submit claims using OCA’s  mobile app. It’s available in the iTunes Store and Google Play.  Simply take a photo of the EOB and file your claim within seconds! </a:t>
            </a:r>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a:p>
            <a:endParaRPr lang="en-US" b="1">
              <a:solidFill>
                <a:srgbClr val="002060"/>
              </a:solidFill>
              <a:latin typeface="Calibri Light" panose="020F0302020204030204" pitchFamily="34" charset="0"/>
            </a:endParaRPr>
          </a:p>
        </p:txBody>
      </p:sp>
      <p:sp>
        <p:nvSpPr>
          <p:cNvPr id="4" name="Slide Number Placeholder 3">
            <a:extLst>
              <a:ext uri="{FF2B5EF4-FFF2-40B4-BE49-F238E27FC236}">
                <a16:creationId xmlns:a16="http://schemas.microsoft.com/office/drawing/2014/main" id="{31AA0BAD-C455-4E74-92CB-F2C5C8CDF6FC}"/>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5</a:t>
            </a:fld>
            <a:endParaRPr lang="en-US"/>
          </a:p>
        </p:txBody>
      </p:sp>
    </p:spTree>
    <p:extLst>
      <p:ext uri="{BB962C8B-B14F-4D97-AF65-F5344CB8AC3E}">
        <p14:creationId xmlns:p14="http://schemas.microsoft.com/office/powerpoint/2010/main" val="1293570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79398" y="307851"/>
            <a:ext cx="6931503" cy="562304"/>
          </a:xfrm>
          <a:prstGeom prst="rect">
            <a:avLst/>
          </a:prstGeom>
        </p:spPr>
        <p:txBody>
          <a:bodyPr vert="horz" wrap="square" lIns="0" tIns="8226" rIns="0" bIns="0" rtlCol="0" anchor="ctr">
            <a:spAutoFit/>
          </a:bodyPr>
          <a:lstStyle/>
          <a:p>
            <a:pPr marL="60612">
              <a:spcBef>
                <a:spcPts val="65"/>
              </a:spcBef>
            </a:pPr>
            <a:r>
              <a:rPr lang="en-US" sz="3600" spc="-3" dirty="0"/>
              <a:t>Create Your Online myRSC Account!</a:t>
            </a:r>
            <a:endParaRPr sz="3600" spc="-3" dirty="0"/>
          </a:p>
        </p:txBody>
      </p:sp>
      <p:sp>
        <p:nvSpPr>
          <p:cNvPr id="3" name="object 3"/>
          <p:cNvSpPr txBox="1"/>
          <p:nvPr/>
        </p:nvSpPr>
        <p:spPr>
          <a:xfrm>
            <a:off x="2190941" y="1732288"/>
            <a:ext cx="5817109" cy="239576"/>
          </a:xfrm>
          <a:prstGeom prst="rect">
            <a:avLst/>
          </a:prstGeom>
        </p:spPr>
        <p:txBody>
          <a:bodyPr vert="horz" wrap="square" lIns="0" tIns="8659" rIns="0" bIns="0" rtlCol="0">
            <a:spAutoFit/>
          </a:bodyPr>
          <a:lstStyle/>
          <a:p>
            <a:pPr marL="8659">
              <a:spcBef>
                <a:spcPts val="68"/>
              </a:spcBef>
            </a:pPr>
            <a:r>
              <a:rPr sz="1500" b="1" spc="-3">
                <a:latin typeface="Calibri"/>
                <a:cs typeface="Calibri"/>
              </a:rPr>
              <a:t>Step </a:t>
            </a:r>
            <a:r>
              <a:rPr sz="1500" b="1">
                <a:latin typeface="Calibri"/>
                <a:cs typeface="Calibri"/>
              </a:rPr>
              <a:t>1: </a:t>
            </a:r>
            <a:r>
              <a:rPr sz="1500">
                <a:latin typeface="Calibri"/>
                <a:cs typeface="Calibri"/>
              </a:rPr>
              <a:t>Go to </a:t>
            </a:r>
            <a:r>
              <a:rPr sz="1500" u="sng" spc="-3">
                <a:solidFill>
                  <a:srgbClr val="0000FF"/>
                </a:solidFill>
                <a:latin typeface="Calibri"/>
                <a:cs typeface="Calibri"/>
                <a:hlinkClick r:id="rId2"/>
              </a:rPr>
              <a:t>https://secure.myrsc.com</a:t>
            </a:r>
            <a:r>
              <a:rPr sz="1500" spc="-3">
                <a:solidFill>
                  <a:srgbClr val="0000FF"/>
                </a:solidFill>
                <a:latin typeface="Calibri"/>
                <a:cs typeface="Calibri"/>
                <a:hlinkClick r:id="rId2"/>
              </a:rPr>
              <a:t> </a:t>
            </a:r>
            <a:r>
              <a:rPr sz="1500">
                <a:latin typeface="Calibri"/>
                <a:cs typeface="Calibri"/>
              </a:rPr>
              <a:t>and </a:t>
            </a:r>
            <a:r>
              <a:rPr sz="1500" spc="-3">
                <a:latin typeface="Calibri"/>
                <a:cs typeface="Calibri"/>
              </a:rPr>
              <a:t>click </a:t>
            </a:r>
            <a:r>
              <a:rPr sz="1500">
                <a:latin typeface="Calibri"/>
                <a:cs typeface="Calibri"/>
              </a:rPr>
              <a:t>the mySource</a:t>
            </a:r>
            <a:r>
              <a:rPr sz="1500" spc="-7">
                <a:latin typeface="Calibri"/>
                <a:cs typeface="Calibri"/>
              </a:rPr>
              <a:t> </a:t>
            </a:r>
            <a:r>
              <a:rPr sz="1500" spc="-3">
                <a:latin typeface="Calibri"/>
                <a:cs typeface="Calibri"/>
              </a:rPr>
              <a:t>picture.</a:t>
            </a:r>
            <a:endParaRPr sz="1500">
              <a:latin typeface="Calibri"/>
              <a:cs typeface="Calibri"/>
            </a:endParaRPr>
          </a:p>
        </p:txBody>
      </p:sp>
      <p:sp>
        <p:nvSpPr>
          <p:cNvPr id="4" name="object 4"/>
          <p:cNvSpPr txBox="1"/>
          <p:nvPr/>
        </p:nvSpPr>
        <p:spPr>
          <a:xfrm>
            <a:off x="2190941" y="2346640"/>
            <a:ext cx="3570667" cy="239576"/>
          </a:xfrm>
          <a:prstGeom prst="rect">
            <a:avLst/>
          </a:prstGeom>
        </p:spPr>
        <p:txBody>
          <a:bodyPr vert="horz" wrap="square" lIns="0" tIns="8659" rIns="0" bIns="0" rtlCol="0">
            <a:spAutoFit/>
          </a:bodyPr>
          <a:lstStyle/>
          <a:p>
            <a:pPr marL="8659">
              <a:spcBef>
                <a:spcPts val="68"/>
              </a:spcBef>
            </a:pPr>
            <a:r>
              <a:rPr sz="1500" b="1" spc="-3">
                <a:latin typeface="Calibri"/>
                <a:cs typeface="Calibri"/>
              </a:rPr>
              <a:t>Step </a:t>
            </a:r>
            <a:r>
              <a:rPr sz="1500" b="1">
                <a:latin typeface="Calibri"/>
                <a:cs typeface="Calibri"/>
              </a:rPr>
              <a:t>2: </a:t>
            </a:r>
            <a:r>
              <a:rPr sz="1500" spc="-3">
                <a:latin typeface="Calibri"/>
                <a:cs typeface="Calibri"/>
              </a:rPr>
              <a:t>Enter </a:t>
            </a:r>
            <a:r>
              <a:rPr sz="1500" spc="-7">
                <a:latin typeface="Calibri"/>
                <a:cs typeface="Calibri"/>
              </a:rPr>
              <a:t>in </a:t>
            </a:r>
            <a:r>
              <a:rPr sz="1500" spc="-3">
                <a:latin typeface="Calibri"/>
                <a:cs typeface="Calibri"/>
              </a:rPr>
              <a:t>your mySourceCard</a:t>
            </a:r>
            <a:r>
              <a:rPr sz="1500" spc="34">
                <a:latin typeface="Calibri"/>
                <a:cs typeface="Calibri"/>
              </a:rPr>
              <a:t> </a:t>
            </a:r>
            <a:r>
              <a:rPr sz="1500" spc="-3">
                <a:latin typeface="Calibri"/>
                <a:cs typeface="Calibri"/>
              </a:rPr>
              <a:t>number:</a:t>
            </a:r>
            <a:endParaRPr sz="1500">
              <a:latin typeface="Calibri"/>
              <a:cs typeface="Calibri"/>
            </a:endParaRPr>
          </a:p>
        </p:txBody>
      </p:sp>
      <p:sp>
        <p:nvSpPr>
          <p:cNvPr id="5" name="object 5"/>
          <p:cNvSpPr/>
          <p:nvPr/>
        </p:nvSpPr>
        <p:spPr>
          <a:xfrm>
            <a:off x="2190940" y="2770943"/>
            <a:ext cx="2352494" cy="797673"/>
          </a:xfrm>
          <a:prstGeom prst="rect">
            <a:avLst/>
          </a:prstGeom>
          <a:blipFill>
            <a:blip r:embed="rId3" cstate="print"/>
            <a:stretch>
              <a:fillRect/>
            </a:stretch>
          </a:blipFill>
          <a:ln w="6350">
            <a:solidFill>
              <a:schemeClr val="bg1">
                <a:lumMod val="65000"/>
              </a:schemeClr>
            </a:solidFill>
          </a:ln>
        </p:spPr>
        <p:txBody>
          <a:bodyPr wrap="square" lIns="0" tIns="0" rIns="0" bIns="0" rtlCol="0"/>
          <a:lstStyle/>
          <a:p>
            <a:endParaRPr sz="1227"/>
          </a:p>
        </p:txBody>
      </p:sp>
      <p:sp>
        <p:nvSpPr>
          <p:cNvPr id="6" name="object 6"/>
          <p:cNvSpPr/>
          <p:nvPr/>
        </p:nvSpPr>
        <p:spPr>
          <a:xfrm>
            <a:off x="577318" y="1846556"/>
            <a:ext cx="1056173" cy="1031886"/>
          </a:xfrm>
          <a:prstGeom prst="rect">
            <a:avLst/>
          </a:prstGeom>
          <a:blipFill>
            <a:blip r:embed="rId4" cstate="print"/>
            <a:stretch>
              <a:fillRect/>
            </a:stretch>
          </a:blipFill>
        </p:spPr>
        <p:txBody>
          <a:bodyPr wrap="square" lIns="0" tIns="0" rIns="0" bIns="0" rtlCol="0"/>
          <a:lstStyle/>
          <a:p>
            <a:endParaRPr sz="1227"/>
          </a:p>
        </p:txBody>
      </p:sp>
      <p:sp>
        <p:nvSpPr>
          <p:cNvPr id="7" name="object 7"/>
          <p:cNvSpPr txBox="1"/>
          <p:nvPr/>
        </p:nvSpPr>
        <p:spPr>
          <a:xfrm>
            <a:off x="2190941" y="3998304"/>
            <a:ext cx="6154069" cy="548891"/>
          </a:xfrm>
          <a:prstGeom prst="rect">
            <a:avLst/>
          </a:prstGeom>
        </p:spPr>
        <p:txBody>
          <a:bodyPr vert="horz" wrap="square" lIns="0" tIns="8659" rIns="0" bIns="0" rtlCol="0">
            <a:spAutoFit/>
          </a:bodyPr>
          <a:lstStyle/>
          <a:p>
            <a:pPr marL="8659" marR="3464">
              <a:lnSpc>
                <a:spcPct val="116700"/>
              </a:lnSpc>
              <a:spcBef>
                <a:spcPts val="68"/>
              </a:spcBef>
            </a:pPr>
            <a:r>
              <a:rPr sz="1500" b="1" spc="-3">
                <a:latin typeface="Calibri"/>
                <a:cs typeface="Calibri"/>
              </a:rPr>
              <a:t>Step </a:t>
            </a:r>
            <a:r>
              <a:rPr sz="1500" b="1">
                <a:latin typeface="Calibri"/>
                <a:cs typeface="Calibri"/>
              </a:rPr>
              <a:t>3: </a:t>
            </a:r>
            <a:r>
              <a:rPr sz="1500" spc="-3">
                <a:latin typeface="Calibri"/>
                <a:cs typeface="Calibri"/>
              </a:rPr>
              <a:t>Create </a:t>
            </a:r>
            <a:r>
              <a:rPr sz="1500">
                <a:latin typeface="Calibri"/>
                <a:cs typeface="Calibri"/>
              </a:rPr>
              <a:t>a </a:t>
            </a:r>
            <a:r>
              <a:rPr sz="1500" spc="-3">
                <a:latin typeface="Calibri"/>
                <a:cs typeface="Calibri"/>
              </a:rPr>
              <a:t>Username. The username must </a:t>
            </a:r>
            <a:r>
              <a:rPr sz="1500">
                <a:latin typeface="Calibri"/>
                <a:cs typeface="Calibri"/>
              </a:rPr>
              <a:t>be a </a:t>
            </a:r>
            <a:r>
              <a:rPr sz="1500" spc="-3">
                <a:latin typeface="Calibri"/>
                <a:cs typeface="Calibri"/>
              </a:rPr>
              <a:t>minimum of </a:t>
            </a:r>
            <a:r>
              <a:rPr sz="1500">
                <a:latin typeface="Calibri"/>
                <a:cs typeface="Calibri"/>
              </a:rPr>
              <a:t>6  </a:t>
            </a:r>
            <a:r>
              <a:rPr sz="1500" spc="-3">
                <a:latin typeface="Calibri"/>
                <a:cs typeface="Calibri"/>
              </a:rPr>
              <a:t>characters, but </a:t>
            </a:r>
            <a:r>
              <a:rPr sz="1500">
                <a:latin typeface="Calibri"/>
                <a:cs typeface="Calibri"/>
              </a:rPr>
              <a:t>never 9 </a:t>
            </a:r>
            <a:r>
              <a:rPr sz="1500" spc="-3">
                <a:latin typeface="Calibri"/>
                <a:cs typeface="Calibri"/>
              </a:rPr>
              <a:t>characters </a:t>
            </a:r>
            <a:r>
              <a:rPr sz="1500">
                <a:latin typeface="Calibri"/>
                <a:cs typeface="Calibri"/>
              </a:rPr>
              <a:t>in</a:t>
            </a:r>
            <a:r>
              <a:rPr sz="1500" spc="-7">
                <a:latin typeface="Calibri"/>
                <a:cs typeface="Calibri"/>
              </a:rPr>
              <a:t> </a:t>
            </a:r>
            <a:r>
              <a:rPr sz="1500" spc="-3">
                <a:latin typeface="Calibri"/>
                <a:cs typeface="Calibri"/>
              </a:rPr>
              <a:t>length.</a:t>
            </a:r>
            <a:endParaRPr sz="1500">
              <a:latin typeface="Calibri"/>
              <a:cs typeface="Calibri"/>
            </a:endParaRPr>
          </a:p>
        </p:txBody>
      </p:sp>
      <p:sp>
        <p:nvSpPr>
          <p:cNvPr id="8" name="object 8"/>
          <p:cNvSpPr/>
          <p:nvPr/>
        </p:nvSpPr>
        <p:spPr>
          <a:xfrm>
            <a:off x="577318" y="3284738"/>
            <a:ext cx="1189337" cy="1019795"/>
          </a:xfrm>
          <a:prstGeom prst="rect">
            <a:avLst/>
          </a:prstGeom>
          <a:blipFill>
            <a:blip r:embed="rId5" cstate="print"/>
            <a:stretch>
              <a:fillRect/>
            </a:stretch>
          </a:blipFill>
        </p:spPr>
        <p:txBody>
          <a:bodyPr wrap="square" lIns="0" tIns="0" rIns="0" bIns="0" rtlCol="0"/>
          <a:lstStyle/>
          <a:p>
            <a:endParaRPr sz="1227"/>
          </a:p>
        </p:txBody>
      </p:sp>
      <p:sp>
        <p:nvSpPr>
          <p:cNvPr id="9" name="object 9"/>
          <p:cNvSpPr/>
          <p:nvPr/>
        </p:nvSpPr>
        <p:spPr>
          <a:xfrm>
            <a:off x="577319" y="4976883"/>
            <a:ext cx="1056172" cy="954789"/>
          </a:xfrm>
          <a:prstGeom prst="rect">
            <a:avLst/>
          </a:prstGeom>
          <a:blipFill>
            <a:blip r:embed="rId6" cstate="print"/>
            <a:stretch>
              <a:fillRect/>
            </a:stretch>
          </a:blipFill>
        </p:spPr>
        <p:txBody>
          <a:bodyPr wrap="square" lIns="0" tIns="0" rIns="0" bIns="0" rtlCol="0"/>
          <a:lstStyle/>
          <a:p>
            <a:endParaRPr sz="1227"/>
          </a:p>
        </p:txBody>
      </p:sp>
      <p:sp>
        <p:nvSpPr>
          <p:cNvPr id="10" name="object 10"/>
          <p:cNvSpPr txBox="1"/>
          <p:nvPr/>
        </p:nvSpPr>
        <p:spPr>
          <a:xfrm>
            <a:off x="2190940" y="4976883"/>
            <a:ext cx="6154069" cy="1088697"/>
          </a:xfrm>
          <a:prstGeom prst="rect">
            <a:avLst/>
          </a:prstGeom>
        </p:spPr>
        <p:txBody>
          <a:bodyPr vert="horz" wrap="square" lIns="0" tIns="8226" rIns="0" bIns="0" rtlCol="0">
            <a:spAutoFit/>
          </a:bodyPr>
          <a:lstStyle/>
          <a:p>
            <a:pPr marL="8659" marR="3464">
              <a:lnSpc>
                <a:spcPct val="117000"/>
              </a:lnSpc>
              <a:spcBef>
                <a:spcPts val="65"/>
              </a:spcBef>
            </a:pPr>
            <a:r>
              <a:rPr sz="1500" b="1" spc="-3">
                <a:latin typeface="Calibri"/>
                <a:cs typeface="Calibri"/>
              </a:rPr>
              <a:t>Step </a:t>
            </a:r>
            <a:r>
              <a:rPr sz="1500" b="1">
                <a:latin typeface="Calibri"/>
                <a:cs typeface="Calibri"/>
              </a:rPr>
              <a:t>4: </a:t>
            </a:r>
            <a:r>
              <a:rPr sz="1500" spc="-3">
                <a:latin typeface="Calibri"/>
                <a:cs typeface="Calibri"/>
              </a:rPr>
              <a:t>Create </a:t>
            </a:r>
            <a:r>
              <a:rPr sz="1500">
                <a:latin typeface="Calibri"/>
                <a:cs typeface="Calibri"/>
              </a:rPr>
              <a:t>a </a:t>
            </a:r>
            <a:r>
              <a:rPr sz="1500" spc="-3">
                <a:latin typeface="Calibri"/>
                <a:cs typeface="Calibri"/>
              </a:rPr>
              <a:t>Password. </a:t>
            </a:r>
            <a:r>
              <a:rPr sz="1500">
                <a:latin typeface="Calibri"/>
                <a:cs typeface="Calibri"/>
              </a:rPr>
              <a:t>We </a:t>
            </a:r>
            <a:r>
              <a:rPr sz="1500" spc="-3">
                <a:latin typeface="Calibri"/>
                <a:cs typeface="Calibri"/>
              </a:rPr>
              <a:t>recommend </a:t>
            </a:r>
            <a:r>
              <a:rPr sz="1500">
                <a:latin typeface="Calibri"/>
                <a:cs typeface="Calibri"/>
              </a:rPr>
              <a:t>a </a:t>
            </a:r>
            <a:r>
              <a:rPr sz="1500" spc="-3">
                <a:latin typeface="Calibri"/>
                <a:cs typeface="Calibri"/>
              </a:rPr>
              <a:t>password that uses </a:t>
            </a:r>
            <a:r>
              <a:rPr sz="1500">
                <a:latin typeface="Calibri"/>
                <a:cs typeface="Calibri"/>
              </a:rPr>
              <a:t>a  </a:t>
            </a:r>
            <a:r>
              <a:rPr sz="1500" spc="-3">
                <a:latin typeface="Calibri"/>
                <a:cs typeface="Calibri"/>
              </a:rPr>
              <a:t>combination of letters and numbers, </a:t>
            </a:r>
            <a:r>
              <a:rPr sz="1500">
                <a:latin typeface="Calibri"/>
                <a:cs typeface="Calibri"/>
              </a:rPr>
              <a:t>and is </a:t>
            </a:r>
            <a:r>
              <a:rPr sz="1500" spc="-3">
                <a:latin typeface="Calibri"/>
                <a:cs typeface="Calibri"/>
              </a:rPr>
              <a:t>between </a:t>
            </a:r>
            <a:r>
              <a:rPr sz="1500">
                <a:latin typeface="Calibri"/>
                <a:cs typeface="Calibri"/>
              </a:rPr>
              <a:t>8 </a:t>
            </a:r>
            <a:r>
              <a:rPr sz="1500" spc="-3">
                <a:latin typeface="Calibri"/>
                <a:cs typeface="Calibri"/>
              </a:rPr>
              <a:t>and </a:t>
            </a:r>
            <a:r>
              <a:rPr sz="1500">
                <a:latin typeface="Calibri"/>
                <a:cs typeface="Calibri"/>
              </a:rPr>
              <a:t>12 </a:t>
            </a:r>
            <a:r>
              <a:rPr sz="1500" spc="-3">
                <a:latin typeface="Calibri"/>
                <a:cs typeface="Calibri"/>
              </a:rPr>
              <a:t>characters  </a:t>
            </a:r>
            <a:r>
              <a:rPr sz="1500">
                <a:latin typeface="Calibri"/>
                <a:cs typeface="Calibri"/>
              </a:rPr>
              <a:t>long. </a:t>
            </a:r>
            <a:r>
              <a:rPr sz="1500" spc="-3">
                <a:latin typeface="Calibri"/>
                <a:cs typeface="Calibri"/>
              </a:rPr>
              <a:t>The only requirement </a:t>
            </a:r>
            <a:r>
              <a:rPr sz="1500">
                <a:latin typeface="Calibri"/>
                <a:cs typeface="Calibri"/>
              </a:rPr>
              <a:t>is </a:t>
            </a:r>
            <a:r>
              <a:rPr sz="1500" spc="-3">
                <a:latin typeface="Calibri"/>
                <a:cs typeface="Calibri"/>
              </a:rPr>
              <a:t>that </a:t>
            </a:r>
            <a:r>
              <a:rPr sz="1500">
                <a:latin typeface="Calibri"/>
                <a:cs typeface="Calibri"/>
              </a:rPr>
              <a:t>your </a:t>
            </a:r>
            <a:r>
              <a:rPr sz="1500" spc="-3">
                <a:latin typeface="Calibri"/>
                <a:cs typeface="Calibri"/>
              </a:rPr>
              <a:t>password </a:t>
            </a:r>
            <a:r>
              <a:rPr sz="1500">
                <a:latin typeface="Calibri"/>
                <a:cs typeface="Calibri"/>
              </a:rPr>
              <a:t>is </a:t>
            </a:r>
            <a:r>
              <a:rPr sz="1500" spc="-7">
                <a:latin typeface="Calibri"/>
                <a:cs typeface="Calibri"/>
              </a:rPr>
              <a:t>at </a:t>
            </a:r>
            <a:r>
              <a:rPr sz="1500" spc="-3">
                <a:latin typeface="Calibri"/>
                <a:cs typeface="Calibri"/>
              </a:rPr>
              <a:t>least </a:t>
            </a:r>
            <a:r>
              <a:rPr sz="1500">
                <a:latin typeface="Calibri"/>
                <a:cs typeface="Calibri"/>
              </a:rPr>
              <a:t>4 </a:t>
            </a:r>
            <a:r>
              <a:rPr sz="1500" spc="-3">
                <a:latin typeface="Calibri"/>
                <a:cs typeface="Calibri"/>
              </a:rPr>
              <a:t>characters </a:t>
            </a:r>
            <a:r>
              <a:rPr sz="1500">
                <a:latin typeface="Calibri"/>
                <a:cs typeface="Calibri"/>
              </a:rPr>
              <a:t>in  </a:t>
            </a:r>
            <a:r>
              <a:rPr sz="1500" spc="-3">
                <a:latin typeface="Calibri"/>
                <a:cs typeface="Calibri"/>
              </a:rPr>
              <a:t>length and does not exceed 12</a:t>
            </a:r>
            <a:r>
              <a:rPr sz="1500" spc="7">
                <a:latin typeface="Calibri"/>
                <a:cs typeface="Calibri"/>
              </a:rPr>
              <a:t> </a:t>
            </a:r>
            <a:r>
              <a:rPr sz="1500" spc="-3">
                <a:latin typeface="Calibri"/>
                <a:cs typeface="Calibri"/>
              </a:rPr>
              <a:t>characters.</a:t>
            </a:r>
            <a:endParaRPr sz="1500">
              <a:latin typeface="Calibri"/>
              <a:cs typeface="Calibri"/>
            </a:endParaRPr>
          </a:p>
        </p:txBody>
      </p:sp>
      <p:sp>
        <p:nvSpPr>
          <p:cNvPr id="11" name="Slide Number Placeholder 10">
            <a:extLst>
              <a:ext uri="{FF2B5EF4-FFF2-40B4-BE49-F238E27FC236}">
                <a16:creationId xmlns:a16="http://schemas.microsoft.com/office/drawing/2014/main" id="{FF4A2B1F-28C4-49D9-8EA7-D3E17726E966}"/>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6</a:t>
            </a:fld>
            <a:endParaRPr lang="en-US"/>
          </a:p>
        </p:txBody>
      </p:sp>
    </p:spTree>
    <p:extLst>
      <p:ext uri="{BB962C8B-B14F-4D97-AF65-F5344CB8AC3E}">
        <p14:creationId xmlns:p14="http://schemas.microsoft.com/office/powerpoint/2010/main" val="166034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300" y="2667000"/>
            <a:ext cx="5638800" cy="3648635"/>
          </a:xfrm>
          <a:prstGeom prst="rect">
            <a:avLst/>
          </a:prstGeom>
          <a:ln>
            <a:solidFill>
              <a:schemeClr val="accent1"/>
            </a:solidFill>
          </a:ln>
        </p:spPr>
      </p:pic>
      <p:sp>
        <p:nvSpPr>
          <p:cNvPr id="2" name="Title 1"/>
          <p:cNvSpPr>
            <a:spLocks noGrp="1"/>
          </p:cNvSpPr>
          <p:nvPr>
            <p:ph type="title"/>
          </p:nvPr>
        </p:nvSpPr>
        <p:spPr>
          <a:xfrm>
            <a:off x="304800" y="228600"/>
            <a:ext cx="8686800" cy="990600"/>
          </a:xfrm>
        </p:spPr>
        <p:txBody>
          <a:bodyPr>
            <a:normAutofit/>
          </a:bodyPr>
          <a:lstStyle/>
          <a:p>
            <a:r>
              <a:rPr lang="en-US"/>
              <a:t>How to access your benefits online?</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3047999"/>
            <a:ext cx="3519675" cy="2903171"/>
          </a:xfrm>
          <a:prstGeom prst="rect">
            <a:avLst/>
          </a:prstGeom>
          <a:ln>
            <a:solidFill>
              <a:schemeClr val="accent1"/>
            </a:solidFill>
          </a:ln>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4600" y="3632527"/>
            <a:ext cx="2054763" cy="2769870"/>
          </a:xfrm>
          <a:prstGeom prst="rect">
            <a:avLst/>
          </a:prstGeom>
          <a:ln>
            <a:solidFill>
              <a:schemeClr val="accent1"/>
            </a:solidFill>
          </a:ln>
        </p:spPr>
      </p:pic>
      <p:sp>
        <p:nvSpPr>
          <p:cNvPr id="5" name="TextBox 4"/>
          <p:cNvSpPr txBox="1"/>
          <p:nvPr/>
        </p:nvSpPr>
        <p:spPr>
          <a:xfrm>
            <a:off x="457200" y="1828800"/>
            <a:ext cx="8534400" cy="738664"/>
          </a:xfrm>
          <a:prstGeom prst="rect">
            <a:avLst/>
          </a:prstGeom>
          <a:noFill/>
        </p:spPr>
        <p:txBody>
          <a:bodyPr wrap="square" rtlCol="0">
            <a:spAutoFit/>
          </a:bodyPr>
          <a:lstStyle/>
          <a:p>
            <a:r>
              <a:rPr lang="en-US" sz="1400"/>
              <a:t>myRSC is O.C.A.’s online secure employee portal! Employees will be able to view there reimbursement history, review there mySourceCard activity, submit an online claim form, and more! To view your account history you’ll want to go to the orange square section below. To complete a claim form, go to the purple circle identified below.</a:t>
            </a:r>
          </a:p>
        </p:txBody>
      </p:sp>
      <p:sp>
        <p:nvSpPr>
          <p:cNvPr id="3" name="Slide Number Placeholder 2">
            <a:extLst>
              <a:ext uri="{FF2B5EF4-FFF2-40B4-BE49-F238E27FC236}">
                <a16:creationId xmlns:a16="http://schemas.microsoft.com/office/drawing/2014/main" id="{EBFDEE5E-FC42-4ED8-915E-7FC89988CB83}"/>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7</a:t>
            </a:fld>
            <a:endParaRPr lang="en-US"/>
          </a:p>
        </p:txBody>
      </p:sp>
    </p:spTree>
    <p:extLst>
      <p:ext uri="{BB962C8B-B14F-4D97-AF65-F5344CB8AC3E}">
        <p14:creationId xmlns:p14="http://schemas.microsoft.com/office/powerpoint/2010/main" val="4256021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Mobile myRSC…</a:t>
            </a:r>
          </a:p>
        </p:txBody>
      </p:sp>
      <p:sp>
        <p:nvSpPr>
          <p:cNvPr id="3" name="TextBox 2"/>
          <p:cNvSpPr txBox="1"/>
          <p:nvPr/>
        </p:nvSpPr>
        <p:spPr>
          <a:xfrm>
            <a:off x="344371" y="2618162"/>
            <a:ext cx="5975480" cy="4062651"/>
          </a:xfrm>
          <a:prstGeom prst="rect">
            <a:avLst/>
          </a:prstGeom>
          <a:noFill/>
        </p:spPr>
        <p:txBody>
          <a:bodyPr wrap="square" rtlCol="0">
            <a:spAutoFit/>
          </a:bodyPr>
          <a:lstStyle/>
          <a:p>
            <a:r>
              <a:rPr lang="en-US" sz="1200" b="1" dirty="0"/>
              <a:t>View Accounts</a:t>
            </a:r>
            <a:endParaRPr lang="en-US" sz="1200" dirty="0"/>
          </a:p>
          <a:p>
            <a:r>
              <a:rPr lang="en-US" sz="1200" dirty="0"/>
              <a:t>Including detailed account and balance information .  </a:t>
            </a:r>
          </a:p>
          <a:p>
            <a:r>
              <a:rPr lang="en-US" sz="1200" dirty="0"/>
              <a:t> </a:t>
            </a:r>
          </a:p>
          <a:p>
            <a:r>
              <a:rPr lang="en-US" sz="1200" dirty="0"/>
              <a:t>S</a:t>
            </a:r>
            <a:r>
              <a:rPr lang="en-US" sz="1200" b="1" dirty="0"/>
              <a:t>napClaim</a:t>
            </a:r>
            <a:endParaRPr lang="en-US" sz="1200" dirty="0"/>
          </a:p>
          <a:p>
            <a:r>
              <a:rPr lang="en-US" sz="1200" dirty="0"/>
              <a:t>File a claim and upload receipt photos directly from your Smartphone.</a:t>
            </a:r>
          </a:p>
          <a:p>
            <a:r>
              <a:rPr lang="en-US" sz="1200" dirty="0"/>
              <a:t> </a:t>
            </a:r>
          </a:p>
          <a:p>
            <a:r>
              <a:rPr lang="en-US" sz="1200" b="1" dirty="0"/>
              <a:t>Debit Card Activity</a:t>
            </a:r>
            <a:endParaRPr lang="en-US" sz="1200" dirty="0"/>
          </a:p>
          <a:p>
            <a:r>
              <a:rPr lang="en-US" sz="1200" dirty="0"/>
              <a:t>View all debit card transactions and account activity.</a:t>
            </a:r>
          </a:p>
          <a:p>
            <a:r>
              <a:rPr lang="en-US" sz="1200" dirty="0"/>
              <a:t> </a:t>
            </a:r>
          </a:p>
          <a:p>
            <a:r>
              <a:rPr lang="en-US" sz="1200" b="1" dirty="0"/>
              <a:t>Manage Subscriptions</a:t>
            </a:r>
            <a:endParaRPr lang="en-US" sz="1200" dirty="0"/>
          </a:p>
          <a:p>
            <a:r>
              <a:rPr lang="en-US" sz="1200" dirty="0"/>
              <a:t>Set up email notifications to keep you up-to-date on all account and health debit card activity.</a:t>
            </a:r>
          </a:p>
          <a:p>
            <a:r>
              <a:rPr lang="en-US" sz="1200" dirty="0"/>
              <a:t> </a:t>
            </a:r>
          </a:p>
          <a:p>
            <a:r>
              <a:rPr lang="en-US" sz="1200" b="1" dirty="0"/>
              <a:t>Locating and Loading the Mobile myRSC App</a:t>
            </a:r>
            <a:endParaRPr lang="en-US" sz="1200" dirty="0"/>
          </a:p>
          <a:p>
            <a:r>
              <a:rPr lang="en-US" sz="1200" dirty="0"/>
              <a:t>Simply search for "myRSC" on the App </a:t>
            </a:r>
            <a:r>
              <a:rPr lang="en-US" sz="1200" dirty="0" err="1"/>
              <a:t>StoreSM</a:t>
            </a:r>
            <a:r>
              <a:rPr lang="en-US" sz="1200" dirty="0"/>
              <a:t> for Apple</a:t>
            </a:r>
          </a:p>
          <a:p>
            <a:r>
              <a:rPr lang="en-US" sz="1200" dirty="0"/>
              <a:t>products or on the Google Play™ Store for Android products,</a:t>
            </a:r>
          </a:p>
          <a:p>
            <a:r>
              <a:rPr lang="en-US" sz="1200" dirty="0"/>
              <a:t>and then load as you would any other app</a:t>
            </a:r>
          </a:p>
          <a:p>
            <a:r>
              <a:rPr lang="en-US" sz="1200" dirty="0"/>
              <a:t> </a:t>
            </a:r>
          </a:p>
          <a:p>
            <a:r>
              <a:rPr lang="en-US" sz="1200" b="1" dirty="0"/>
              <a:t>Logging In</a:t>
            </a:r>
            <a:endParaRPr lang="en-US" sz="1200" dirty="0"/>
          </a:p>
          <a:p>
            <a:r>
              <a:rPr lang="en-US" sz="1200" dirty="0"/>
              <a:t>Use the same username and password you use to log in to the full myRSC website. After logging in, you will be on the home page which will list your options</a:t>
            </a:r>
          </a:p>
          <a:p>
            <a:endParaRPr lang="en-US" dirty="0"/>
          </a:p>
        </p:txBody>
      </p:sp>
      <p:pic>
        <p:nvPicPr>
          <p:cNvPr id="4" name="Picture 2" descr="\\ocav3\users\rhonig1\Desktop\website\mobileappPIC.JPG"/>
          <p:cNvPicPr>
            <a:picLocks noChangeAspect="1" noChangeArrowheads="1"/>
          </p:cNvPicPr>
          <p:nvPr/>
        </p:nvPicPr>
        <p:blipFill>
          <a:blip r:embed="rId2" cstate="print"/>
          <a:stretch>
            <a:fillRect/>
          </a:stretch>
        </p:blipFill>
        <p:spPr bwMode="auto">
          <a:xfrm>
            <a:off x="6531429" y="2527441"/>
            <a:ext cx="1985695" cy="3655645"/>
          </a:xfrm>
          <a:prstGeom prst="rect">
            <a:avLst/>
          </a:prstGeom>
          <a:noFill/>
        </p:spPr>
      </p:pic>
      <p:sp>
        <p:nvSpPr>
          <p:cNvPr id="5" name="Slide Number Placeholder 4">
            <a:extLst>
              <a:ext uri="{FF2B5EF4-FFF2-40B4-BE49-F238E27FC236}">
                <a16:creationId xmlns:a16="http://schemas.microsoft.com/office/drawing/2014/main" id="{D1918040-2DB7-4A22-9ED2-FF049E7E93C4}"/>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8</a:t>
            </a:fld>
            <a:endParaRPr lang="en-US"/>
          </a:p>
        </p:txBody>
      </p:sp>
      <p:pic>
        <p:nvPicPr>
          <p:cNvPr id="6" name="Picture 5">
            <a:extLst>
              <a:ext uri="{FF2B5EF4-FFF2-40B4-BE49-F238E27FC236}">
                <a16:creationId xmlns:a16="http://schemas.microsoft.com/office/drawing/2014/main" id="{1B901923-6FC7-475F-A9BF-7E3EB56A5E26}"/>
              </a:ext>
            </a:extLst>
          </p:cNvPr>
          <p:cNvPicPr>
            <a:picLocks noChangeAspect="1"/>
          </p:cNvPicPr>
          <p:nvPr/>
        </p:nvPicPr>
        <p:blipFill>
          <a:blip r:embed="rId3"/>
          <a:stretch>
            <a:fillRect/>
          </a:stretch>
        </p:blipFill>
        <p:spPr>
          <a:xfrm>
            <a:off x="419016" y="1670987"/>
            <a:ext cx="710850" cy="711200"/>
          </a:xfrm>
          <a:prstGeom prst="rect">
            <a:avLst/>
          </a:prstGeom>
        </p:spPr>
      </p:pic>
      <p:sp>
        <p:nvSpPr>
          <p:cNvPr id="7" name="TextBox 6">
            <a:extLst>
              <a:ext uri="{FF2B5EF4-FFF2-40B4-BE49-F238E27FC236}">
                <a16:creationId xmlns:a16="http://schemas.microsoft.com/office/drawing/2014/main" id="{04791810-3B62-4D00-9A9C-32BE034EB7C5}"/>
              </a:ext>
            </a:extLst>
          </p:cNvPr>
          <p:cNvSpPr txBox="1"/>
          <p:nvPr/>
        </p:nvSpPr>
        <p:spPr>
          <a:xfrm>
            <a:off x="1296955" y="1711830"/>
            <a:ext cx="4777274" cy="646331"/>
          </a:xfrm>
          <a:prstGeom prst="rect">
            <a:avLst/>
          </a:prstGeom>
          <a:noFill/>
        </p:spPr>
        <p:txBody>
          <a:bodyPr wrap="square" rtlCol="0">
            <a:spAutoFit/>
          </a:bodyPr>
          <a:lstStyle/>
          <a:p>
            <a:r>
              <a:rPr lang="en-US" dirty="0"/>
              <a:t>Logging In Open the Mobile myRSC® app or point your browser to: https://mobile.myrsc.com. </a:t>
            </a:r>
          </a:p>
        </p:txBody>
      </p:sp>
    </p:spTree>
    <p:extLst>
      <p:ext uri="{BB962C8B-B14F-4D97-AF65-F5344CB8AC3E}">
        <p14:creationId xmlns:p14="http://schemas.microsoft.com/office/powerpoint/2010/main" val="401110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Box 3"/>
          <p:cNvSpPr txBox="1"/>
          <p:nvPr/>
        </p:nvSpPr>
        <p:spPr>
          <a:xfrm>
            <a:off x="495300" y="2057400"/>
            <a:ext cx="8382000" cy="4832092"/>
          </a:xfrm>
          <a:prstGeom prst="rect">
            <a:avLst/>
          </a:prstGeom>
          <a:noFill/>
        </p:spPr>
        <p:txBody>
          <a:bodyPr wrap="square" rtlCol="0">
            <a:spAutoFit/>
          </a:bodyPr>
          <a:lstStyle/>
          <a:p>
            <a:r>
              <a:rPr lang="en-US" dirty="0"/>
              <a:t>We should be contacted whenever questions arise regarding processing of claims, how to submit claims, how your benefit plan works or relate to your existing insurance plans, mySource debit cards, our web access portal (</a:t>
            </a:r>
            <a:r>
              <a:rPr lang="en-US" i="1" dirty="0"/>
              <a:t>MyRSC</a:t>
            </a:r>
            <a:r>
              <a:rPr lang="en-US" dirty="0"/>
              <a:t>), or just general knowledge/guidance questions. </a:t>
            </a:r>
          </a:p>
          <a:p>
            <a:endParaRPr lang="en-US" sz="1400" b="1" dirty="0"/>
          </a:p>
          <a:p>
            <a:r>
              <a:rPr lang="en-US" sz="2800" dirty="0">
                <a:solidFill>
                  <a:srgbClr val="FF0000"/>
                </a:solidFill>
              </a:rPr>
              <a:t>OCAs Contact Information:</a:t>
            </a:r>
          </a:p>
          <a:p>
            <a:endParaRPr lang="en-US" sz="1400" dirty="0"/>
          </a:p>
          <a:p>
            <a:pPr lvl="0"/>
            <a:r>
              <a:rPr lang="en-US" sz="1400" b="1" dirty="0"/>
              <a:t>Phone Number</a:t>
            </a:r>
            <a:r>
              <a:rPr lang="en-US" sz="1400" dirty="0"/>
              <a:t>: 609-514-0777 or Toll Free at 1-855-OCA-0777</a:t>
            </a:r>
          </a:p>
          <a:p>
            <a:r>
              <a:rPr lang="en-US" sz="1400" dirty="0"/>
              <a:t> </a:t>
            </a:r>
          </a:p>
          <a:p>
            <a:pPr lvl="0"/>
            <a:r>
              <a:rPr lang="en-US" sz="1400" b="1" dirty="0"/>
              <a:t>Fax Number: </a:t>
            </a:r>
            <a:r>
              <a:rPr lang="en-US" sz="1400" dirty="0"/>
              <a:t>609-514-2778</a:t>
            </a:r>
          </a:p>
          <a:p>
            <a:r>
              <a:rPr lang="en-US" sz="1400" dirty="0"/>
              <a:t> </a:t>
            </a:r>
          </a:p>
          <a:p>
            <a:pPr lvl="0"/>
            <a:r>
              <a:rPr lang="en-US" sz="1400" b="1" dirty="0"/>
              <a:t>Emails: </a:t>
            </a:r>
          </a:p>
          <a:p>
            <a:pPr lvl="0"/>
            <a:endParaRPr lang="en-US" sz="1400" b="1" dirty="0">
              <a:solidFill>
                <a:srgbClr val="0070C0"/>
              </a:solidFill>
            </a:endParaRPr>
          </a:p>
          <a:p>
            <a:pPr fontAlgn="base"/>
            <a:r>
              <a:rPr lang="en-US" sz="1200" b="1" dirty="0">
                <a:solidFill>
                  <a:srgbClr val="0070C0"/>
                </a:solidFill>
              </a:rPr>
              <a:t>Service@oca125.com</a:t>
            </a:r>
            <a:r>
              <a:rPr lang="en-US" sz="1200" dirty="0"/>
              <a:t> </a:t>
            </a:r>
            <a:r>
              <a:rPr lang="en-US" sz="1200" b="1" dirty="0"/>
              <a:t>(Questions/Inquiries) – </a:t>
            </a:r>
            <a:r>
              <a:rPr lang="en-US" sz="1200" dirty="0"/>
              <a:t>Any questions or inquirers regarding your claims history, card activity, balances, etc., please email OCA’s client service email.</a:t>
            </a:r>
          </a:p>
          <a:p>
            <a:pPr fontAlgn="base"/>
            <a:endParaRPr lang="en-US" sz="1200" b="1" dirty="0"/>
          </a:p>
          <a:p>
            <a:pPr fontAlgn="base"/>
            <a:r>
              <a:rPr lang="en-US" sz="1200" b="1" dirty="0">
                <a:solidFill>
                  <a:srgbClr val="0070C0"/>
                </a:solidFill>
              </a:rPr>
              <a:t>claims@oca125.com</a:t>
            </a:r>
            <a:r>
              <a:rPr lang="en-US" sz="1200" b="1" dirty="0"/>
              <a:t> (Claims Processing)</a:t>
            </a:r>
            <a:r>
              <a:rPr lang="en-US" sz="1200" dirty="0"/>
              <a:t> </a:t>
            </a:r>
            <a:r>
              <a:rPr lang="en-US" sz="1200" b="1" dirty="0"/>
              <a:t>– </a:t>
            </a:r>
            <a:r>
              <a:rPr lang="en-US" sz="1200" dirty="0"/>
              <a:t>For participants choosing to email – rather than fax or use the online web portal or mobile app methods of remitting claims.</a:t>
            </a:r>
          </a:p>
          <a:p>
            <a:r>
              <a:rPr lang="en-US" dirty="0"/>
              <a:t> </a:t>
            </a:r>
          </a:p>
          <a:p>
            <a:r>
              <a:rPr lang="en-US" dirty="0"/>
              <a:t> </a:t>
            </a:r>
          </a:p>
        </p:txBody>
      </p:sp>
      <p:pic>
        <p:nvPicPr>
          <p:cNvPr id="6" name="Picture 5">
            <a:extLst>
              <a:ext uri="{FF2B5EF4-FFF2-40B4-BE49-F238E27FC236}">
                <a16:creationId xmlns:a16="http://schemas.microsoft.com/office/drawing/2014/main" id="{97D8C15F-CD93-4089-B4ED-B73FA4B5D0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9664" y="419489"/>
            <a:ext cx="3297785" cy="608822"/>
          </a:xfrm>
          <a:prstGeom prst="rect">
            <a:avLst/>
          </a:prstGeom>
        </p:spPr>
      </p:pic>
      <p:sp>
        <p:nvSpPr>
          <p:cNvPr id="3" name="Slide Number Placeholder 2">
            <a:extLst>
              <a:ext uri="{FF2B5EF4-FFF2-40B4-BE49-F238E27FC236}">
                <a16:creationId xmlns:a16="http://schemas.microsoft.com/office/drawing/2014/main" id="{56BDA870-CFDE-4227-860C-BD5E54E56689}"/>
              </a:ext>
            </a:extLst>
          </p:cNvPr>
          <p:cNvSpPr>
            <a:spLocks noGrp="1"/>
          </p:cNvSpPr>
          <p:nvPr>
            <p:ph type="sldNum" sz="quarter" idx="12"/>
          </p:nvPr>
        </p:nvSpPr>
        <p:spPr/>
        <p:txBody>
          <a:bodyPr>
            <a:normAutofit fontScale="85000" lnSpcReduction="20000"/>
          </a:bodyPr>
          <a:lstStyle/>
          <a:p>
            <a:fld id="{A7A4060A-A6F8-45E8-AA9A-7923F0CBEFE7}" type="slidenum">
              <a:rPr lang="en-US" smtClean="0"/>
              <a:pPr/>
              <a:t>9</a:t>
            </a:fld>
            <a:endParaRPr lang="en-US"/>
          </a:p>
        </p:txBody>
      </p:sp>
    </p:spTree>
    <p:extLst>
      <p:ext uri="{BB962C8B-B14F-4D97-AF65-F5344CB8AC3E}">
        <p14:creationId xmlns:p14="http://schemas.microsoft.com/office/powerpoint/2010/main" val="273699144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D9A82B13A084943B50935ECD94C4E99" ma:contentTypeVersion="2" ma:contentTypeDescription="Create a new document." ma:contentTypeScope="" ma:versionID="76953993108a9911e40af319d3773465">
  <xsd:schema xmlns:xsd="http://www.w3.org/2001/XMLSchema" xmlns:xs="http://www.w3.org/2001/XMLSchema" xmlns:p="http://schemas.microsoft.com/office/2006/metadata/properties" xmlns:ns2="021dcc22-1d8a-4751-b34b-257bf7376bc2" targetNamespace="http://schemas.microsoft.com/office/2006/metadata/properties" ma:root="true" ma:fieldsID="e4fbe47b38bf1b085622cf2fc84ea9ec" ns2:_="">
    <xsd:import namespace="021dcc22-1d8a-4751-b34b-257bf7376bc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1dcc22-1d8a-4751-b34b-257bf7376b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1CDDD69-EC46-45D3-B8D5-FE310EE5EE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1dcc22-1d8a-4751-b34b-257bf7376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98D614-C668-481B-9878-2334F207EBE7}">
  <ds:schemaRefs>
    <ds:schemaRef ds:uri="http://schemas.microsoft.com/sharepoint/v3/contenttype/forms"/>
  </ds:schemaRefs>
</ds:datastoreItem>
</file>

<file path=customXml/itemProps3.xml><?xml version="1.0" encoding="utf-8"?>
<ds:datastoreItem xmlns:ds="http://schemas.openxmlformats.org/officeDocument/2006/customXml" ds:itemID="{8283EEF5-0C34-441C-AFC2-110C70A9AD6E}">
  <ds:schemaRefs>
    <ds:schemaRef ds:uri="http://schemas.microsoft.com/office/infopath/2007/PartnerControls"/>
    <ds:schemaRef ds:uri="http://purl.org/dc/terms/"/>
    <ds:schemaRef ds:uri="http://schemas.microsoft.com/office/2006/documentManagement/types"/>
    <ds:schemaRef ds:uri="http://purl.org/dc/elements/1.1/"/>
    <ds:schemaRef ds:uri="http://www.w3.org/XML/1998/namespace"/>
    <ds:schemaRef ds:uri="http://schemas.microsoft.com/office/2006/metadata/properties"/>
    <ds:schemaRef ds:uri="http://schemas.openxmlformats.org/package/2006/metadata/core-properties"/>
    <ds:schemaRef ds:uri="021dcc22-1d8a-4751-b34b-257bf7376bc2"/>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213</TotalTime>
  <Words>721</Words>
  <Application>Microsoft Office PowerPoint</Application>
  <PresentationFormat>On-screen Show (4:3)</PresentationFormat>
  <Paragraphs>100</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Calibri Light</vt:lpstr>
      <vt:lpstr>Symbol</vt:lpstr>
      <vt:lpstr>Times New Roman</vt:lpstr>
      <vt:lpstr>Tw Cen MT</vt:lpstr>
      <vt:lpstr>Wingdings</vt:lpstr>
      <vt:lpstr>Wingdings 2</vt:lpstr>
      <vt:lpstr>Median</vt:lpstr>
      <vt:lpstr>Commuter Employee Guide</vt:lpstr>
      <vt:lpstr>Commuter Benefits </vt:lpstr>
      <vt:lpstr>Expense Eligibility</vt:lpstr>
      <vt:lpstr>You’ll receive the mySource Debit Card</vt:lpstr>
      <vt:lpstr>How to submit a claim to OCA?</vt:lpstr>
      <vt:lpstr>Create Your Online myRSC Account!</vt:lpstr>
      <vt:lpstr>How to access your benefits online?</vt:lpstr>
      <vt:lpstr>Mobile myRSC…</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FSA/Commuter Employee Guide</dc:title>
  <dc:creator>Ross Honig</dc:creator>
  <cp:lastModifiedBy>Ross Honig</cp:lastModifiedBy>
  <cp:revision>42</cp:revision>
  <dcterms:modified xsi:type="dcterms:W3CDTF">2018-04-27T13:55:31Z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0x0101008D9A82B13A084943B50935ECD94C4E99</vt:lpwstr>
  </property>
</Properties>
</file>